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7"/>
  </p:notesMasterIdLst>
  <p:sldIdLst>
    <p:sldId id="326" r:id="rId2"/>
    <p:sldId id="375" r:id="rId3"/>
    <p:sldId id="328" r:id="rId4"/>
    <p:sldId id="331" r:id="rId5"/>
    <p:sldId id="329" r:id="rId6"/>
    <p:sldId id="330" r:id="rId7"/>
    <p:sldId id="262" r:id="rId8"/>
    <p:sldId id="332" r:id="rId9"/>
    <p:sldId id="333" r:id="rId10"/>
    <p:sldId id="337" r:id="rId11"/>
    <p:sldId id="338" r:id="rId12"/>
    <p:sldId id="378" r:id="rId13"/>
    <p:sldId id="334" r:id="rId14"/>
    <p:sldId id="335" r:id="rId15"/>
    <p:sldId id="340" r:id="rId16"/>
    <p:sldId id="341" r:id="rId17"/>
    <p:sldId id="342" r:id="rId18"/>
    <p:sldId id="336" r:id="rId19"/>
    <p:sldId id="377" r:id="rId20"/>
    <p:sldId id="343" r:id="rId21"/>
    <p:sldId id="272" r:id="rId22"/>
    <p:sldId id="320" r:id="rId23"/>
    <p:sldId id="321" r:id="rId24"/>
    <p:sldId id="376" r:id="rId25"/>
    <p:sldId id="322" r:id="rId26"/>
    <p:sldId id="313" r:id="rId27"/>
    <p:sldId id="344" r:id="rId28"/>
    <p:sldId id="345" r:id="rId29"/>
    <p:sldId id="346" r:id="rId30"/>
    <p:sldId id="348" r:id="rId31"/>
    <p:sldId id="349" r:id="rId32"/>
    <p:sldId id="350" r:id="rId33"/>
    <p:sldId id="351" r:id="rId34"/>
    <p:sldId id="352" r:id="rId35"/>
    <p:sldId id="353" r:id="rId36"/>
    <p:sldId id="358" r:id="rId37"/>
    <p:sldId id="354" r:id="rId38"/>
    <p:sldId id="355" r:id="rId39"/>
    <p:sldId id="356" r:id="rId40"/>
    <p:sldId id="357" r:id="rId41"/>
    <p:sldId id="360" r:id="rId42"/>
    <p:sldId id="361" r:id="rId43"/>
    <p:sldId id="362" r:id="rId44"/>
    <p:sldId id="372" r:id="rId45"/>
    <p:sldId id="373" r:id="rId46"/>
    <p:sldId id="370" r:id="rId47"/>
    <p:sldId id="371" r:id="rId48"/>
    <p:sldId id="374" r:id="rId49"/>
    <p:sldId id="365" r:id="rId50"/>
    <p:sldId id="363" r:id="rId51"/>
    <p:sldId id="364" r:id="rId52"/>
    <p:sldId id="366" r:id="rId53"/>
    <p:sldId id="379" r:id="rId54"/>
    <p:sldId id="369" r:id="rId55"/>
    <p:sldId id="367" r:id="rId56"/>
  </p:sldIdLst>
  <p:sldSz cx="9144000" cy="6858000" type="screen4x3"/>
  <p:notesSz cx="6858000" cy="9144000"/>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autoAdjust="0"/>
    <p:restoredTop sz="94727" autoAdjust="0"/>
  </p:normalViewPr>
  <p:slideViewPr>
    <p:cSldViewPr snapToGrid="0" snapToObjects="1">
      <p:cViewPr>
        <p:scale>
          <a:sx n="75" d="100"/>
          <a:sy n="75" d="100"/>
        </p:scale>
        <p:origin x="-1236" y="-78"/>
      </p:cViewPr>
      <p:guideLst>
        <p:guide orient="horz" pos="2160"/>
        <p:guide pos="2880"/>
      </p:guideLst>
    </p:cSldViewPr>
  </p:slideViewPr>
  <p:outlineViewPr>
    <p:cViewPr>
      <p:scale>
        <a:sx n="33" d="100"/>
        <a:sy n="33" d="100"/>
      </p:scale>
      <p:origin x="0" y="14504"/>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5CE6E1-45B4-479F-A6CB-F6741C286052}" type="datetimeFigureOut">
              <a:rPr lang="zh-CN" altLang="en-US" smtClean="0"/>
              <a:pPr/>
              <a:t>2016/3/11</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C17D7D-F2BD-460C-A579-F2EFF7B483CA}"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zh-CN" altLang="zh-CN" smtClean="0"/>
          </a:p>
        </p:txBody>
      </p:sp>
      <p:sp>
        <p:nvSpPr>
          <p:cNvPr id="83972" name="Slide Number Placeholder 3"/>
          <p:cNvSpPr>
            <a:spLocks noGrp="1"/>
          </p:cNvSpPr>
          <p:nvPr>
            <p:ph type="sldNum" sz="quarter" idx="5"/>
          </p:nvPr>
        </p:nvSpPr>
        <p:spPr bwMode="auto">
          <a:noFill/>
          <a:ln>
            <a:miter lim="800000"/>
            <a:headEnd/>
            <a:tailEnd/>
          </a:ln>
        </p:spPr>
        <p:txBody>
          <a:bodyPr/>
          <a:lstStyle/>
          <a:p>
            <a:fld id="{831C6EB0-C208-4851-8BB2-0B68580A9138}" type="slidenum">
              <a:rPr lang="en-US" altLang="zh-CN" smtClean="0"/>
              <a:pPr/>
              <a:t>10</a:t>
            </a:fld>
            <a:endParaRPr lang="en-US" altLang="zh-CN"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zh-CN" altLang="zh-CN" smtClean="0"/>
          </a:p>
        </p:txBody>
      </p:sp>
      <p:sp>
        <p:nvSpPr>
          <p:cNvPr id="84996" name="Slide Number Placeholder 3"/>
          <p:cNvSpPr>
            <a:spLocks noGrp="1"/>
          </p:cNvSpPr>
          <p:nvPr>
            <p:ph type="sldNum" sz="quarter" idx="5"/>
          </p:nvPr>
        </p:nvSpPr>
        <p:spPr bwMode="auto">
          <a:noFill/>
          <a:ln>
            <a:miter lim="800000"/>
            <a:headEnd/>
            <a:tailEnd/>
          </a:ln>
        </p:spPr>
        <p:txBody>
          <a:bodyPr/>
          <a:lstStyle/>
          <a:p>
            <a:fld id="{DA2F795A-AA42-48CD-9351-6999169E936F}" type="slidenum">
              <a:rPr lang="en-US" altLang="zh-CN" smtClean="0"/>
              <a:pPr/>
              <a:t>17</a:t>
            </a:fld>
            <a:endParaRPr lang="en-US" altLang="zh-CN"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altLang="zh-CN" smtClean="0"/>
              <a:t>ASc to white box.  Practical courses in the first year and at the end of the first year, students go out to industry for a trimester.  They go to any 5 star hotel anywhere in the world.  When they come back, they do business courses.  Students can go to Guildord Law school to study legal studies after their BSc here with us.</a:t>
            </a:r>
          </a:p>
          <a:p>
            <a:pPr eaLnBrk="1" hangingPunct="1"/>
            <a:r>
              <a:rPr lang="en-US" altLang="zh-CN" smtClean="0"/>
              <a:t>First fully accredited program in the region to offer an honours degree program in just 3 years.  Some students take 4 years.</a:t>
            </a:r>
          </a:p>
          <a:p>
            <a:pPr eaLnBrk="1" hangingPunct="1"/>
            <a:r>
              <a:rPr lang="en-US" altLang="zh-CN" smtClean="0"/>
              <a:t>Fully accredited by the UK Higher education authority, UAE Ministry of Higher Education &amp; Scientific Research, Australian Higher Education Authority, and in terms of additional quality assuarance, we are now audited by Cornell University and EHL.  We undertake 5 audits in a year.</a:t>
            </a:r>
          </a:p>
          <a:p>
            <a:pPr eaLnBrk="1" hangingPunct="1"/>
            <a:r>
              <a:rPr lang="en-US" altLang="zh-CN" smtClean="0"/>
              <a:t>6 Language courses</a:t>
            </a:r>
          </a:p>
          <a:p>
            <a:pPr eaLnBrk="1" hangingPunct="1"/>
            <a:r>
              <a:rPr lang="en-US" altLang="zh-CN" smtClean="0"/>
              <a:t>4 elective courses – fly in leading faculty to deliver these courses.</a:t>
            </a:r>
          </a:p>
        </p:txBody>
      </p:sp>
      <p:sp>
        <p:nvSpPr>
          <p:cNvPr id="86020" name="Slide Number Placeholder 3"/>
          <p:cNvSpPr>
            <a:spLocks noGrp="1"/>
          </p:cNvSpPr>
          <p:nvPr>
            <p:ph type="sldNum" sz="quarter" idx="5"/>
          </p:nvPr>
        </p:nvSpPr>
        <p:spPr bwMode="auto">
          <a:noFill/>
          <a:ln>
            <a:miter lim="800000"/>
            <a:headEnd/>
            <a:tailEnd/>
          </a:ln>
        </p:spPr>
        <p:txBody>
          <a:bodyPr/>
          <a:lstStyle/>
          <a:p>
            <a:fld id="{C4D7CD08-067F-45C2-A534-4040E84195DF}" type="slidenum">
              <a:rPr lang="en-US" altLang="zh-CN" smtClean="0"/>
              <a:pPr/>
              <a:t>22</a:t>
            </a:fld>
            <a:endParaRPr lang="en-US" altLang="zh-CN"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zh-CN" altLang="zh-CN" smtClean="0"/>
          </a:p>
        </p:txBody>
      </p:sp>
      <p:sp>
        <p:nvSpPr>
          <p:cNvPr id="100356" name="Slide Number Placeholder 3"/>
          <p:cNvSpPr>
            <a:spLocks noGrp="1"/>
          </p:cNvSpPr>
          <p:nvPr>
            <p:ph type="sldNum" sz="quarter" idx="5"/>
          </p:nvPr>
        </p:nvSpPr>
        <p:spPr bwMode="auto">
          <a:noFill/>
          <a:ln>
            <a:miter lim="800000"/>
            <a:headEnd/>
            <a:tailEnd/>
          </a:ln>
        </p:spPr>
        <p:txBody>
          <a:bodyPr/>
          <a:lstStyle/>
          <a:p>
            <a:fld id="{C9FF6F4D-8A2D-4C09-B8A7-E206710D7482}" type="slidenum">
              <a:rPr lang="en-US" altLang="zh-CN" smtClean="0"/>
              <a:pPr/>
              <a:t>24</a:t>
            </a:fld>
            <a:endParaRPr lang="en-US" altLang="zh-CN"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zh-CN" smtClean="0"/>
              <a:t>We’re quite serious about saying that we want the best only.  We only bring in students that can succeed. </a:t>
            </a:r>
          </a:p>
        </p:txBody>
      </p:sp>
      <p:sp>
        <p:nvSpPr>
          <p:cNvPr id="87044" name="Slide Number Placeholder 3"/>
          <p:cNvSpPr>
            <a:spLocks noGrp="1"/>
          </p:cNvSpPr>
          <p:nvPr>
            <p:ph type="sldNum" sz="quarter" idx="5"/>
          </p:nvPr>
        </p:nvSpPr>
        <p:spPr bwMode="auto">
          <a:noFill/>
          <a:ln>
            <a:miter lim="800000"/>
            <a:headEnd/>
            <a:tailEnd/>
          </a:ln>
        </p:spPr>
        <p:txBody>
          <a:bodyPr/>
          <a:lstStyle/>
          <a:p>
            <a:fld id="{F9296698-5D1C-4BE3-8216-29CDF4DCB8EA}" type="slidenum">
              <a:rPr lang="en-US" altLang="zh-CN" smtClean="0"/>
              <a:pPr/>
              <a:t>25</a:t>
            </a:fld>
            <a:endParaRPr lang="en-US" altLang="zh-CN"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zh-CN" smtClean="0"/>
              <a:t>2005</a:t>
            </a:r>
          </a:p>
        </p:txBody>
      </p:sp>
      <p:sp>
        <p:nvSpPr>
          <p:cNvPr id="79876" name="Slide Number Placeholder 3"/>
          <p:cNvSpPr>
            <a:spLocks noGrp="1"/>
          </p:cNvSpPr>
          <p:nvPr>
            <p:ph type="sldNum" sz="quarter" idx="5"/>
          </p:nvPr>
        </p:nvSpPr>
        <p:spPr bwMode="auto">
          <a:noFill/>
          <a:ln>
            <a:miter lim="800000"/>
            <a:headEnd/>
            <a:tailEnd/>
          </a:ln>
        </p:spPr>
        <p:txBody>
          <a:bodyPr/>
          <a:lstStyle/>
          <a:p>
            <a:fld id="{8FEF904E-BEBE-473A-8525-4E1D41A254AE}" type="slidenum">
              <a:rPr lang="en-US" altLang="zh-CN" smtClean="0"/>
              <a:pPr/>
              <a:t>46</a:t>
            </a:fld>
            <a:endParaRPr lang="en-US" altLang="zh-CN"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zh-CN" smtClean="0"/>
              <a:t>2005</a:t>
            </a:r>
          </a:p>
        </p:txBody>
      </p:sp>
      <p:sp>
        <p:nvSpPr>
          <p:cNvPr id="81924" name="Slide Number Placeholder 3"/>
          <p:cNvSpPr>
            <a:spLocks noGrp="1"/>
          </p:cNvSpPr>
          <p:nvPr>
            <p:ph type="sldNum" sz="quarter" idx="5"/>
          </p:nvPr>
        </p:nvSpPr>
        <p:spPr bwMode="auto">
          <a:noFill/>
          <a:ln>
            <a:miter lim="800000"/>
            <a:headEnd/>
            <a:tailEnd/>
          </a:ln>
        </p:spPr>
        <p:txBody>
          <a:bodyPr/>
          <a:lstStyle/>
          <a:p>
            <a:fld id="{55BA4532-835C-4A48-9C79-0C6FCF0C83AA}" type="slidenum">
              <a:rPr lang="en-US" altLang="zh-CN" smtClean="0"/>
              <a:pPr/>
              <a:t>47</a:t>
            </a:fld>
            <a:endParaRPr lang="en-US" altLang="zh-CN"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zh-CN" dirty="0" smtClean="0"/>
          </a:p>
        </p:txBody>
      </p:sp>
      <p:sp>
        <p:nvSpPr>
          <p:cNvPr id="102404" name="Slide Number Placeholder 3"/>
          <p:cNvSpPr>
            <a:spLocks noGrp="1"/>
          </p:cNvSpPr>
          <p:nvPr>
            <p:ph type="sldNum" sz="quarter" idx="5"/>
          </p:nvPr>
        </p:nvSpPr>
        <p:spPr bwMode="auto">
          <a:noFill/>
          <a:ln>
            <a:miter lim="800000"/>
            <a:headEnd/>
            <a:tailEnd/>
          </a:ln>
        </p:spPr>
        <p:txBody>
          <a:bodyPr/>
          <a:lstStyle/>
          <a:p>
            <a:fld id="{B0290799-6314-4B1D-82CB-C3D05962F3DD}" type="slidenum">
              <a:rPr lang="en-US" altLang="zh-CN" smtClean="0"/>
              <a:pPr/>
              <a:t>54</a:t>
            </a:fld>
            <a:endParaRPr lang="en-US" altLang="zh-CN"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zh-CN" altLang="en-US" smtClean="0"/>
              <a:t>单击此处编辑母版标题样式</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dirty="0"/>
          </a:p>
        </p:txBody>
      </p:sp>
      <p:sp>
        <p:nvSpPr>
          <p:cNvPr id="4" name="Date Placeholder 3"/>
          <p:cNvSpPr>
            <a:spLocks noGrp="1"/>
          </p:cNvSpPr>
          <p:nvPr>
            <p:ph type="dt" sz="half" idx="10"/>
          </p:nvPr>
        </p:nvSpPr>
        <p:spPr/>
        <p:txBody>
          <a:bodyPr/>
          <a:lstStyle/>
          <a:p>
            <a:fld id="{574F55A5-A860-0143-8859-A93AE2620E61}" type="datetimeFigureOut">
              <a:rPr kumimoji="1" lang="zh-CN" altLang="en-US" smtClean="0"/>
              <a:pPr/>
              <a:t>2016/3/11</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2AF413CF-C579-9840-BD26-95CC636D3175}" type="slidenum">
              <a:rPr kumimoji="1" lang="zh-CN" altLang="en-US" smtClean="0"/>
              <a:pPr/>
              <a:t>‹#›</a:t>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zh-CN" altLang="en-US" smtClean="0"/>
              <a:t>单击此处编辑母版标题样式</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574F55A5-A860-0143-8859-A93AE2620E61}" type="datetimeFigureOut">
              <a:rPr kumimoji="1" lang="zh-CN" altLang="en-US" smtClean="0"/>
              <a:pPr/>
              <a:t>2016/3/11</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2AF413CF-C579-9840-BD26-95CC636D3175}" type="slidenum">
              <a:rPr kumimoji="1" lang="zh-CN" altLang="en-US" smtClean="0"/>
              <a:pPr/>
              <a:t>‹#›</a:t>
            </a:fld>
            <a:endParaRPr kumimoji="1" lang="zh-CN" alt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将图片拖动到占位符，或单击添加图标</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a:p>
        </p:txBody>
      </p:sp>
      <p:sp>
        <p:nvSpPr>
          <p:cNvPr id="3" name="Vertical Text Placeholder 2"/>
          <p:cNvSpPr>
            <a:spLocks noGrp="1"/>
          </p:cNvSpPr>
          <p:nvPr>
            <p:ph type="body" orient="vert" idx="1"/>
          </p:nvPr>
        </p:nvSpPr>
        <p:spPr/>
        <p:txBody>
          <a:bodyPr vert="eaVert"/>
          <a:lstStyle>
            <a:lvl5pPr>
              <a:defRPr/>
            </a:lvl5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dirty="0"/>
          </a:p>
        </p:txBody>
      </p:sp>
      <p:sp>
        <p:nvSpPr>
          <p:cNvPr id="4" name="Date Placeholder 3"/>
          <p:cNvSpPr>
            <a:spLocks noGrp="1"/>
          </p:cNvSpPr>
          <p:nvPr>
            <p:ph type="dt" sz="half" idx="10"/>
          </p:nvPr>
        </p:nvSpPr>
        <p:spPr/>
        <p:txBody>
          <a:bodyPr/>
          <a:lstStyle/>
          <a:p>
            <a:fld id="{574F55A5-A860-0143-8859-A93AE2620E61}" type="datetimeFigureOut">
              <a:rPr kumimoji="1" lang="zh-CN" altLang="en-US" smtClean="0"/>
              <a:pPr/>
              <a:t>2016/3/11</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2AF413CF-C579-9840-BD26-95CC636D3175}" type="slidenum">
              <a:rPr kumimoji="1" lang="zh-CN" altLang="en-US" smtClean="0"/>
              <a:pPr/>
              <a:t>‹#›</a:t>
            </a:fld>
            <a:endParaRPr kumimoji="1"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zh-CN" altLang="en-US" smtClean="0"/>
              <a:t>单击此处编辑母版标题样式</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dirty="0"/>
          </a:p>
        </p:txBody>
      </p:sp>
      <p:sp>
        <p:nvSpPr>
          <p:cNvPr id="4" name="Date Placeholder 3"/>
          <p:cNvSpPr>
            <a:spLocks noGrp="1"/>
          </p:cNvSpPr>
          <p:nvPr>
            <p:ph type="dt" sz="half" idx="10"/>
          </p:nvPr>
        </p:nvSpPr>
        <p:spPr/>
        <p:txBody>
          <a:bodyPr/>
          <a:lstStyle/>
          <a:p>
            <a:fld id="{574F55A5-A860-0143-8859-A93AE2620E61}" type="datetimeFigureOut">
              <a:rPr kumimoji="1" lang="zh-CN" altLang="en-US" smtClean="0"/>
              <a:pPr/>
              <a:t>2016/3/11</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2AF413CF-C579-9840-BD26-95CC636D3175}" type="slidenum">
              <a:rPr kumimoji="1" lang="zh-CN" altLang="en-US" smtClean="0"/>
              <a:pPr/>
              <a:t>‹#›</a:t>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a:p>
        </p:txBody>
      </p:sp>
      <p:sp>
        <p:nvSpPr>
          <p:cNvPr id="3" name="Content Placeholder 2"/>
          <p:cNvSpPr>
            <a:spLocks noGrp="1"/>
          </p:cNvSpPr>
          <p:nvPr>
            <p:ph idx="1"/>
          </p:nvPr>
        </p:nvSpPr>
        <p:spPr/>
        <p:txBody>
          <a:bodyPr/>
          <a:lstStyle>
            <a:lvl5pPr>
              <a:defRPr/>
            </a:lvl5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dirty="0"/>
          </a:p>
        </p:txBody>
      </p:sp>
      <p:sp>
        <p:nvSpPr>
          <p:cNvPr id="4" name="Date Placeholder 3"/>
          <p:cNvSpPr>
            <a:spLocks noGrp="1"/>
          </p:cNvSpPr>
          <p:nvPr>
            <p:ph type="dt" sz="half" idx="10"/>
          </p:nvPr>
        </p:nvSpPr>
        <p:spPr/>
        <p:txBody>
          <a:bodyPr/>
          <a:lstStyle/>
          <a:p>
            <a:fld id="{574F55A5-A860-0143-8859-A93AE2620E61}" type="datetimeFigureOut">
              <a:rPr kumimoji="1" lang="zh-CN" altLang="en-US" smtClean="0"/>
              <a:pPr/>
              <a:t>2016/3/11</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2AF413CF-C579-9840-BD26-95CC636D3175}" type="slidenum">
              <a:rPr kumimoji="1" lang="zh-CN" altLang="en-US" smtClean="0"/>
              <a:pPr/>
              <a:t>‹#›</a:t>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标题幻灯片(带图片)">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zh-CN" altLang="en-US" smtClean="0"/>
              <a:t>单击此处编辑母版标题样式</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dirty="0"/>
          </a:p>
        </p:txBody>
      </p:sp>
      <p:sp>
        <p:nvSpPr>
          <p:cNvPr id="4" name="Date Placeholder 3"/>
          <p:cNvSpPr>
            <a:spLocks noGrp="1"/>
          </p:cNvSpPr>
          <p:nvPr>
            <p:ph type="dt" sz="half" idx="10"/>
          </p:nvPr>
        </p:nvSpPr>
        <p:spPr/>
        <p:txBody>
          <a:bodyPr/>
          <a:lstStyle/>
          <a:p>
            <a:fld id="{574F55A5-A860-0143-8859-A93AE2620E61}" type="datetimeFigureOut">
              <a:rPr kumimoji="1" lang="zh-CN" altLang="en-US" smtClean="0"/>
              <a:pPr/>
              <a:t>2016/3/11</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2AF413CF-C579-9840-BD26-95CC636D3175}" type="slidenum">
              <a:rPr kumimoji="1" lang="zh-CN" altLang="en-US" smtClean="0"/>
              <a:pPr/>
              <a:t>‹#›</a:t>
            </a:fld>
            <a:endParaRPr kumimoji="1" lang="zh-CN" alt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将图片拖动到占位符，或单击添加图标</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zh-CN" altLang="en-US" smtClean="0"/>
              <a:t>单击此处编辑母版标题样式</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574F55A5-A860-0143-8859-A93AE2620E61}" type="datetimeFigureOut">
              <a:rPr kumimoji="1" lang="zh-CN" altLang="en-US" smtClean="0"/>
              <a:pPr/>
              <a:t>2016/3/11</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2AF413CF-C579-9840-BD26-95CC636D3175}" type="slidenum">
              <a:rPr kumimoji="1" lang="zh-CN" altLang="en-US" smtClean="0"/>
              <a:pPr/>
              <a:t>‹#›</a:t>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zh-CN" altLang="en-US" smtClean="0"/>
              <a:t>单击此处编辑母版标题样式</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dirty="0"/>
          </a:p>
        </p:txBody>
      </p:sp>
      <p:sp>
        <p:nvSpPr>
          <p:cNvPr id="5" name="Date Placeholder 4"/>
          <p:cNvSpPr>
            <a:spLocks noGrp="1"/>
          </p:cNvSpPr>
          <p:nvPr>
            <p:ph type="dt" sz="half" idx="10"/>
          </p:nvPr>
        </p:nvSpPr>
        <p:spPr/>
        <p:txBody>
          <a:bodyPr/>
          <a:lstStyle/>
          <a:p>
            <a:fld id="{574F55A5-A860-0143-8859-A93AE2620E61}" type="datetimeFigureOut">
              <a:rPr kumimoji="1" lang="zh-CN" altLang="en-US" smtClean="0"/>
              <a:pPr/>
              <a:t>2016/3/11</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2AF413CF-C579-9840-BD26-95CC636D3175}" type="slidenum">
              <a:rPr kumimoji="1" lang="zh-CN" altLang="en-US" smtClean="0"/>
              <a:pPr/>
              <a:t>‹#›</a:t>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zh-CN" altLang="en-US" smtClean="0"/>
              <a:t>单击此处编辑母版标题样式</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dirty="0"/>
          </a:p>
        </p:txBody>
      </p:sp>
      <p:sp>
        <p:nvSpPr>
          <p:cNvPr id="7" name="Date Placeholder 6"/>
          <p:cNvSpPr>
            <a:spLocks noGrp="1"/>
          </p:cNvSpPr>
          <p:nvPr>
            <p:ph type="dt" sz="half" idx="10"/>
          </p:nvPr>
        </p:nvSpPr>
        <p:spPr/>
        <p:txBody>
          <a:bodyPr/>
          <a:lstStyle/>
          <a:p>
            <a:fld id="{574F55A5-A860-0143-8859-A93AE2620E61}" type="datetimeFigureOut">
              <a:rPr kumimoji="1" lang="zh-CN" altLang="en-US" smtClean="0"/>
              <a:pPr/>
              <a:t>2016/3/11</a:t>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2AF413CF-C579-9840-BD26-95CC636D3175}" type="slidenum">
              <a:rPr kumimoji="1" lang="zh-CN" altLang="en-US" smtClean="0"/>
              <a:pPr/>
              <a:t>‹#›</a:t>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a:p>
        </p:txBody>
      </p:sp>
      <p:sp>
        <p:nvSpPr>
          <p:cNvPr id="3" name="Date Placeholder 2"/>
          <p:cNvSpPr>
            <a:spLocks noGrp="1"/>
          </p:cNvSpPr>
          <p:nvPr>
            <p:ph type="dt" sz="half" idx="10"/>
          </p:nvPr>
        </p:nvSpPr>
        <p:spPr/>
        <p:txBody>
          <a:bodyPr/>
          <a:lstStyle/>
          <a:p>
            <a:fld id="{574F55A5-A860-0143-8859-A93AE2620E61}" type="datetimeFigureOut">
              <a:rPr kumimoji="1" lang="zh-CN" altLang="en-US" smtClean="0"/>
              <a:pPr/>
              <a:t>2016/3/11</a:t>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2AF413CF-C579-9840-BD26-95CC636D3175}" type="slidenum">
              <a:rPr kumimoji="1" lang="zh-CN" altLang="en-US" smtClean="0"/>
              <a:pPr/>
              <a:t>‹#›</a:t>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4F55A5-A860-0143-8859-A93AE2620E61}" type="datetimeFigureOut">
              <a:rPr kumimoji="1" lang="zh-CN" altLang="en-US" smtClean="0"/>
              <a:pPr/>
              <a:t>2016/3/11</a:t>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2AF413CF-C579-9840-BD26-95CC636D3175}" type="slidenum">
              <a:rPr kumimoji="1" lang="zh-CN" altLang="en-US" smtClean="0"/>
              <a:pPr/>
              <a:t>‹#›</a:t>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zh-CN" altLang="en-US" smtClean="0"/>
              <a:t>单击此处编辑母版标题样式</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574F55A5-A860-0143-8859-A93AE2620E61}" type="datetimeFigureOut">
              <a:rPr kumimoji="1" lang="zh-CN" altLang="en-US" smtClean="0"/>
              <a:pPr/>
              <a:t>2016/3/11</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2AF413CF-C579-9840-BD26-95CC636D3175}" type="slidenum">
              <a:rPr kumimoji="1" lang="zh-CN" altLang="en-US" smtClean="0"/>
              <a:pPr/>
              <a:t>‹#›</a:t>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zh-CN" altLang="en-US" smtClean="0"/>
              <a:t>单击此处编辑母版标题样式</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574F55A5-A860-0143-8859-A93AE2620E61}" type="datetimeFigureOut">
              <a:rPr kumimoji="1" lang="zh-CN" altLang="en-US" smtClean="0"/>
              <a:pPr/>
              <a:t>2016/3/11</a:t>
            </a:fld>
            <a:endParaRPr kumimoji="1" lang="zh-CN" alt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kumimoji="1" lang="zh-CN" alt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2AF413CF-C579-9840-BD26-95CC636D3175}" type="slidenum">
              <a:rPr kumimoji="1" lang="zh-CN" altLang="en-US" smtClean="0"/>
              <a:pPr/>
              <a:t>‹#›</a:t>
            </a:fld>
            <a:endParaRPr kumimoji="1"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jpeg"/><Relationship Id="rId7" Type="http://schemas.openxmlformats.org/officeDocument/2006/relationships/image" Target="../media/image3.jpeg"/><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30.jpeg"/><Relationship Id="rId9"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9.png"/><Relationship Id="rId7" Type="http://schemas.openxmlformats.org/officeDocument/2006/relationships/image" Target="../media/image35.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jpeg"/><Relationship Id="rId9"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jpeg"/><Relationship Id="rId3" Type="http://schemas.openxmlformats.org/officeDocument/2006/relationships/image" Target="../media/image2.png"/><Relationship Id="rId7" Type="http://schemas.openxmlformats.org/officeDocument/2006/relationships/image" Target="../media/image42.png"/><Relationship Id="rId12"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jpeg"/><Relationship Id="rId9" Type="http://schemas.openxmlformats.org/officeDocument/2006/relationships/image" Target="../media/image44.png"/><Relationship Id="rId1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3.jpe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3.jpe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3.jpeg"/></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7.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3.jpeg"/></Relationships>
</file>

<file path=ppt/slides/_rels/slide4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Jumeirah Group_logo_English.eps"/>
          <p:cNvPicPr>
            <a:picLocks noChangeAspect="1"/>
          </p:cNvPicPr>
          <p:nvPr/>
        </p:nvPicPr>
        <p:blipFill>
          <a:blip r:embed="rId2"/>
          <a:srcRect/>
          <a:stretch>
            <a:fillRect/>
          </a:stretch>
        </p:blipFill>
        <p:spPr bwMode="auto">
          <a:xfrm>
            <a:off x="336550" y="234950"/>
            <a:ext cx="1436688" cy="635000"/>
          </a:xfrm>
          <a:prstGeom prst="rect">
            <a:avLst/>
          </a:prstGeom>
          <a:noFill/>
          <a:ln w="9525">
            <a:noFill/>
            <a:miter lim="800000"/>
            <a:headEnd/>
            <a:tailEnd/>
          </a:ln>
        </p:spPr>
      </p:pic>
      <p:pic>
        <p:nvPicPr>
          <p:cNvPr id="27651" name="Picture 4" descr="The Emirates Academy of Hospitality Management.JPG"/>
          <p:cNvPicPr>
            <a:picLocks noChangeAspect="1"/>
          </p:cNvPicPr>
          <p:nvPr/>
        </p:nvPicPr>
        <p:blipFill>
          <a:blip r:embed="rId3"/>
          <a:srcRect/>
          <a:stretch>
            <a:fillRect/>
          </a:stretch>
        </p:blipFill>
        <p:spPr bwMode="auto">
          <a:xfrm>
            <a:off x="6010275" y="234950"/>
            <a:ext cx="2965450" cy="833438"/>
          </a:xfrm>
          <a:prstGeom prst="rect">
            <a:avLst/>
          </a:prstGeom>
          <a:noFill/>
          <a:ln w="9525">
            <a:noFill/>
            <a:miter lim="800000"/>
            <a:headEnd/>
            <a:tailEnd/>
          </a:ln>
        </p:spPr>
      </p:pic>
      <p:pic>
        <p:nvPicPr>
          <p:cNvPr id="4" name="Picture 2"/>
          <p:cNvPicPr>
            <a:picLocks noChangeAspect="1" noChangeArrowheads="1"/>
          </p:cNvPicPr>
          <p:nvPr/>
        </p:nvPicPr>
        <p:blipFill>
          <a:blip r:embed="rId4"/>
          <a:srcRect/>
          <a:stretch>
            <a:fillRect/>
          </a:stretch>
        </p:blipFill>
        <p:spPr bwMode="auto">
          <a:xfrm>
            <a:off x="833410" y="1068388"/>
            <a:ext cx="7643865" cy="5226050"/>
          </a:xfrm>
          <a:prstGeom prst="rect">
            <a:avLst/>
          </a:prstGeom>
          <a:noFill/>
          <a:ln w="9525">
            <a:noFill/>
            <a:miter lim="800000"/>
            <a:headEnd/>
            <a:tailEnd/>
          </a:ln>
          <a:effectLst/>
        </p:spPr>
      </p:pic>
      <p:sp>
        <p:nvSpPr>
          <p:cNvPr id="5" name="TextBox 4"/>
          <p:cNvSpPr txBox="1"/>
          <p:nvPr/>
        </p:nvSpPr>
        <p:spPr>
          <a:xfrm>
            <a:off x="2790800" y="785794"/>
            <a:ext cx="4357718" cy="646331"/>
          </a:xfrm>
          <a:prstGeom prst="rect">
            <a:avLst/>
          </a:prstGeom>
          <a:noFill/>
        </p:spPr>
        <p:txBody>
          <a:bodyPr wrap="square" rtlCol="0">
            <a:spAutoFit/>
          </a:bodyPr>
          <a:lstStyle/>
          <a:p>
            <a:r>
              <a:rPr lang="zh-CN" altLang="en-US" sz="3600" dirty="0" smtClean="0">
                <a:solidFill>
                  <a:srgbClr val="0070C0"/>
                </a:solidFill>
                <a:latin typeface="微软雅黑" pitchFamily="34" charset="-122"/>
                <a:ea typeface="微软雅黑" pitchFamily="34" charset="-122"/>
              </a:rPr>
              <a:t>卓美亚集团简介</a:t>
            </a:r>
            <a:endParaRPr lang="zh-CN" altLang="en-US" sz="3600" dirty="0">
              <a:solidFill>
                <a:srgbClr val="0070C0"/>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Jumeirah Group_logo_English.eps"/>
          <p:cNvPicPr>
            <a:picLocks noChangeAspect="1"/>
          </p:cNvPicPr>
          <p:nvPr/>
        </p:nvPicPr>
        <p:blipFill>
          <a:blip r:embed="rId3"/>
          <a:srcRect/>
          <a:stretch>
            <a:fillRect/>
          </a:stretch>
        </p:blipFill>
        <p:spPr bwMode="auto">
          <a:xfrm>
            <a:off x="336550" y="234950"/>
            <a:ext cx="1436688" cy="635000"/>
          </a:xfrm>
          <a:prstGeom prst="rect">
            <a:avLst/>
          </a:prstGeom>
          <a:noFill/>
          <a:ln w="9525">
            <a:noFill/>
            <a:miter lim="800000"/>
            <a:headEnd/>
            <a:tailEnd/>
          </a:ln>
        </p:spPr>
      </p:pic>
      <p:pic>
        <p:nvPicPr>
          <p:cNvPr id="26627" name="Picture 6" descr="The Emirates Academy of Hospitality Management.JPG"/>
          <p:cNvPicPr>
            <a:picLocks noChangeAspect="1"/>
          </p:cNvPicPr>
          <p:nvPr/>
        </p:nvPicPr>
        <p:blipFill>
          <a:blip r:embed="rId4"/>
          <a:srcRect/>
          <a:stretch>
            <a:fillRect/>
          </a:stretch>
        </p:blipFill>
        <p:spPr bwMode="auto">
          <a:xfrm>
            <a:off x="6010275" y="234950"/>
            <a:ext cx="2965450" cy="833438"/>
          </a:xfrm>
          <a:prstGeom prst="rect">
            <a:avLst/>
          </a:prstGeom>
          <a:noFill/>
          <a:ln w="9525">
            <a:noFill/>
            <a:miter lim="800000"/>
            <a:headEnd/>
            <a:tailEnd/>
          </a:ln>
        </p:spPr>
      </p:pic>
      <p:sp>
        <p:nvSpPr>
          <p:cNvPr id="26628" name="TextBox 5"/>
          <p:cNvSpPr txBox="1">
            <a:spLocks noChangeArrowheads="1"/>
          </p:cNvSpPr>
          <p:nvPr/>
        </p:nvSpPr>
        <p:spPr bwMode="auto">
          <a:xfrm>
            <a:off x="0" y="1071563"/>
            <a:ext cx="9144000" cy="871537"/>
          </a:xfrm>
          <a:prstGeom prst="rect">
            <a:avLst/>
          </a:prstGeom>
          <a:solidFill>
            <a:srgbClr val="857040"/>
          </a:solidFill>
          <a:ln w="9525">
            <a:noFill/>
            <a:miter lim="800000"/>
            <a:headEnd/>
            <a:tailEnd/>
          </a:ln>
        </p:spPr>
        <p:txBody>
          <a:bodyPr lIns="180000" tIns="0" rIns="0" bIns="0" anchor="ctr"/>
          <a:lstStyle/>
          <a:p>
            <a:pPr algn="ctr"/>
            <a:r>
              <a:rPr lang="zh-CN" altLang="en-US" sz="3600" b="1">
                <a:solidFill>
                  <a:schemeClr val="bg1"/>
                </a:solidFill>
                <a:latin typeface="楷体" pitchFamily="49" charset="-122"/>
                <a:ea typeface="楷体" pitchFamily="49" charset="-122"/>
                <a:cs typeface="Times New Roman" pitchFamily="18" charset="0"/>
              </a:rPr>
              <a:t>阿 联 酋 酒 店 管 理 学 院</a:t>
            </a:r>
          </a:p>
        </p:txBody>
      </p:sp>
      <p:pic>
        <p:nvPicPr>
          <p:cNvPr id="26629" name="Picture 7"/>
          <p:cNvPicPr>
            <a:picLocks noChangeAspect="1"/>
          </p:cNvPicPr>
          <p:nvPr/>
        </p:nvPicPr>
        <p:blipFill>
          <a:blip r:embed="rId5"/>
          <a:srcRect t="11150" b="8112"/>
          <a:stretch>
            <a:fillRect/>
          </a:stretch>
        </p:blipFill>
        <p:spPr bwMode="auto">
          <a:xfrm>
            <a:off x="0" y="1939925"/>
            <a:ext cx="9144000" cy="4918075"/>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Jumeirah Group_logo_English.eps"/>
          <p:cNvPicPr>
            <a:picLocks noChangeAspect="1"/>
          </p:cNvPicPr>
          <p:nvPr/>
        </p:nvPicPr>
        <p:blipFill>
          <a:blip r:embed="rId2"/>
          <a:srcRect/>
          <a:stretch>
            <a:fillRect/>
          </a:stretch>
        </p:blipFill>
        <p:spPr bwMode="auto">
          <a:xfrm>
            <a:off x="336550" y="234950"/>
            <a:ext cx="1436688" cy="635000"/>
          </a:xfrm>
          <a:prstGeom prst="rect">
            <a:avLst/>
          </a:prstGeom>
          <a:noFill/>
          <a:ln w="9525">
            <a:noFill/>
            <a:miter lim="800000"/>
            <a:headEnd/>
            <a:tailEnd/>
          </a:ln>
        </p:spPr>
      </p:pic>
      <p:pic>
        <p:nvPicPr>
          <p:cNvPr id="27651" name="Picture 4" descr="The Emirates Academy of Hospitality Management.JPG"/>
          <p:cNvPicPr>
            <a:picLocks noChangeAspect="1"/>
          </p:cNvPicPr>
          <p:nvPr/>
        </p:nvPicPr>
        <p:blipFill>
          <a:blip r:embed="rId3"/>
          <a:srcRect/>
          <a:stretch>
            <a:fillRect/>
          </a:stretch>
        </p:blipFill>
        <p:spPr bwMode="auto">
          <a:xfrm>
            <a:off x="6010275" y="234950"/>
            <a:ext cx="2965450" cy="833438"/>
          </a:xfrm>
          <a:prstGeom prst="rect">
            <a:avLst/>
          </a:prstGeom>
          <a:noFill/>
          <a:ln w="9525">
            <a:noFill/>
            <a:miter lim="800000"/>
            <a:headEnd/>
            <a:tailEnd/>
          </a:ln>
        </p:spPr>
      </p:pic>
      <p:pic>
        <p:nvPicPr>
          <p:cNvPr id="27652" name="Picture 4" descr="Slide7"/>
          <p:cNvPicPr>
            <a:picLocks noChangeAspect="1" noChangeArrowheads="1"/>
          </p:cNvPicPr>
          <p:nvPr/>
        </p:nvPicPr>
        <p:blipFill>
          <a:blip r:embed="rId4">
            <a:lum bright="-26000" contrast="20000"/>
          </a:blip>
          <a:srcRect/>
          <a:stretch>
            <a:fillRect/>
          </a:stretch>
        </p:blipFill>
        <p:spPr bwMode="auto">
          <a:xfrm>
            <a:off x="0" y="1111250"/>
            <a:ext cx="9144000" cy="5746750"/>
          </a:xfrm>
          <a:prstGeom prst="rect">
            <a:avLst/>
          </a:prstGeom>
          <a:noFill/>
          <a:ln w="9525">
            <a:noFill/>
            <a:miter lim="800000"/>
            <a:headEnd/>
            <a:tailEnd/>
          </a:ln>
        </p:spPr>
      </p:pic>
      <p:sp>
        <p:nvSpPr>
          <p:cNvPr id="34821" name="TextBox 4"/>
          <p:cNvSpPr txBox="1">
            <a:spLocks noChangeArrowheads="1"/>
          </p:cNvSpPr>
          <p:nvPr/>
        </p:nvSpPr>
        <p:spPr bwMode="auto">
          <a:xfrm>
            <a:off x="0" y="1111250"/>
            <a:ext cx="3121025" cy="993775"/>
          </a:xfrm>
          <a:prstGeom prst="rect">
            <a:avLst/>
          </a:prstGeom>
          <a:solidFill>
            <a:srgbClr val="857040"/>
          </a:solidFill>
          <a:ln w="9525">
            <a:noFill/>
            <a:miter lim="800000"/>
            <a:headEnd/>
            <a:tailEnd/>
          </a:ln>
          <a:effectLst>
            <a:outerShdw dist="114300" dir="2339988" algn="br" rotWithShape="0">
              <a:srgbClr val="808080">
                <a:alpha val="42998"/>
              </a:srgbClr>
            </a:outerShdw>
          </a:effectLst>
        </p:spPr>
        <p:txBody>
          <a:bodyPr lIns="180000" tIns="0" rIns="0" bIns="0" anchor="ctr"/>
          <a:lstStyle/>
          <a:p>
            <a:pPr marL="171450">
              <a:spcAft>
                <a:spcPct val="35000"/>
              </a:spcAft>
              <a:defRPr/>
            </a:pPr>
            <a:r>
              <a:rPr lang="zh-CN" altLang="en-US" sz="2800" b="1">
                <a:solidFill>
                  <a:schemeClr val="bg1"/>
                </a:solidFill>
                <a:latin typeface="楷体" pitchFamily="49" charset="-122"/>
                <a:ea typeface="楷体" pitchFamily="49" charset="-122"/>
                <a:cs typeface="Arial Unicode MS" pitchFamily="34" charset="-128"/>
              </a:rPr>
              <a:t>独一无二的位置</a:t>
            </a:r>
            <a:endParaRPr lang="en-US" altLang="zh-CN" sz="2800" b="1">
              <a:solidFill>
                <a:schemeClr val="bg1"/>
              </a:solidFill>
              <a:latin typeface="楷体" pitchFamily="49" charset="-122"/>
              <a:ea typeface="楷体" pitchFamily="49" charset="-122"/>
              <a:cs typeface="Arial Unicode MS" pitchFamily="34" charset="-128"/>
            </a:endParaRPr>
          </a:p>
        </p:txBody>
      </p:sp>
      <p:sp>
        <p:nvSpPr>
          <p:cNvPr id="6" name="Freeform 5"/>
          <p:cNvSpPr/>
          <p:nvPr/>
        </p:nvSpPr>
        <p:spPr>
          <a:xfrm>
            <a:off x="6740525" y="5316538"/>
            <a:ext cx="2403475" cy="1541462"/>
          </a:xfrm>
          <a:custGeom>
            <a:avLst/>
            <a:gdLst>
              <a:gd name="connsiteX0" fmla="*/ 0 w 2403566"/>
              <a:gd name="connsiteY0" fmla="*/ 0 h 1541417"/>
              <a:gd name="connsiteX1" fmla="*/ 1423852 w 2403566"/>
              <a:gd name="connsiteY1" fmla="*/ 39188 h 1541417"/>
              <a:gd name="connsiteX2" fmla="*/ 2403566 w 2403566"/>
              <a:gd name="connsiteY2" fmla="*/ 1397725 h 1541417"/>
              <a:gd name="connsiteX3" fmla="*/ 914400 w 2403566"/>
              <a:gd name="connsiteY3" fmla="*/ 1541417 h 1541417"/>
              <a:gd name="connsiteX4" fmla="*/ 26126 w 2403566"/>
              <a:gd name="connsiteY4" fmla="*/ 52251 h 1541417"/>
              <a:gd name="connsiteX5" fmla="*/ 0 w 2403566"/>
              <a:gd name="connsiteY5" fmla="*/ 0 h 15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3566" h="1541417">
                <a:moveTo>
                  <a:pt x="0" y="0"/>
                </a:moveTo>
                <a:lnTo>
                  <a:pt x="1423852" y="39188"/>
                </a:lnTo>
                <a:lnTo>
                  <a:pt x="2403566" y="1397725"/>
                </a:lnTo>
                <a:lnTo>
                  <a:pt x="914400" y="1541417"/>
                </a:lnTo>
                <a:lnTo>
                  <a:pt x="26126" y="52251"/>
                </a:lnTo>
                <a:lnTo>
                  <a:pt x="0" y="0"/>
                </a:lnTo>
                <a:close/>
              </a:path>
            </a:pathLst>
          </a:cu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tLang="zh-CN">
              <a:solidFill>
                <a:srgbClr val="FFFFFF"/>
              </a:solidFill>
              <a:ea typeface="ＭＳ Ｐゴシック" pitchFamily="34" charset="-128"/>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E:\Images\Hero Shot 2.jpg"/>
          <p:cNvPicPr>
            <a:picLocks noChangeAspect="1" noChangeArrowheads="1"/>
          </p:cNvPicPr>
          <p:nvPr/>
        </p:nvPicPr>
        <p:blipFill>
          <a:blip r:embed="rId2"/>
          <a:srcRect/>
          <a:stretch>
            <a:fillRect/>
          </a:stretch>
        </p:blipFill>
        <p:spPr bwMode="auto">
          <a:xfrm>
            <a:off x="-1588" y="1085850"/>
            <a:ext cx="9145588" cy="5772150"/>
          </a:xfrm>
          <a:prstGeom prst="rect">
            <a:avLst/>
          </a:prstGeom>
          <a:noFill/>
          <a:ln w="9525">
            <a:noFill/>
            <a:miter lim="800000"/>
            <a:headEnd/>
            <a:tailEnd/>
          </a:ln>
        </p:spPr>
      </p:pic>
      <p:pic>
        <p:nvPicPr>
          <p:cNvPr id="61443" name="Picture 3" descr="Jumeirah Group_logo_English.eps"/>
          <p:cNvPicPr>
            <a:picLocks noChangeAspect="1"/>
          </p:cNvPicPr>
          <p:nvPr/>
        </p:nvPicPr>
        <p:blipFill>
          <a:blip r:embed="rId3"/>
          <a:srcRect/>
          <a:stretch>
            <a:fillRect/>
          </a:stretch>
        </p:blipFill>
        <p:spPr bwMode="auto">
          <a:xfrm>
            <a:off x="336550" y="234950"/>
            <a:ext cx="1436688" cy="635000"/>
          </a:xfrm>
          <a:prstGeom prst="rect">
            <a:avLst/>
          </a:prstGeom>
          <a:noFill/>
          <a:ln w="9525">
            <a:noFill/>
            <a:miter lim="800000"/>
            <a:headEnd/>
            <a:tailEnd/>
          </a:ln>
        </p:spPr>
      </p:pic>
      <p:pic>
        <p:nvPicPr>
          <p:cNvPr id="61444" name="Picture 4" descr="The Emirates Academy of Hospitality Management.JPG"/>
          <p:cNvPicPr>
            <a:picLocks noChangeAspect="1"/>
          </p:cNvPicPr>
          <p:nvPr/>
        </p:nvPicPr>
        <p:blipFill>
          <a:blip r:embed="rId4"/>
          <a:srcRect/>
          <a:stretch>
            <a:fillRect/>
          </a:stretch>
        </p:blipFill>
        <p:spPr bwMode="auto">
          <a:xfrm>
            <a:off x="6010275" y="234950"/>
            <a:ext cx="2965450" cy="833438"/>
          </a:xfrm>
          <a:prstGeom prst="rect">
            <a:avLst/>
          </a:prstGeom>
          <a:noFill/>
          <a:ln w="9525">
            <a:noFill/>
            <a:miter lim="800000"/>
            <a:headEnd/>
            <a:tailEnd/>
          </a:ln>
        </p:spPr>
      </p:pic>
      <p:sp>
        <p:nvSpPr>
          <p:cNvPr id="62469" name="TextBox 4"/>
          <p:cNvSpPr txBox="1">
            <a:spLocks noChangeArrowheads="1"/>
          </p:cNvSpPr>
          <p:nvPr/>
        </p:nvSpPr>
        <p:spPr bwMode="auto">
          <a:xfrm>
            <a:off x="1524000" y="1100138"/>
            <a:ext cx="6096000" cy="679450"/>
          </a:xfrm>
          <a:prstGeom prst="rect">
            <a:avLst/>
          </a:prstGeom>
          <a:solidFill>
            <a:srgbClr val="857040"/>
          </a:solidFill>
          <a:ln w="9525">
            <a:noFill/>
            <a:miter lim="800000"/>
            <a:headEnd/>
            <a:tailEnd/>
          </a:ln>
          <a:effectLst>
            <a:outerShdw dist="114300" dir="2339988" algn="br" rotWithShape="0">
              <a:srgbClr val="808080">
                <a:alpha val="42998"/>
              </a:srgbClr>
            </a:outerShdw>
          </a:effectLst>
        </p:spPr>
        <p:txBody>
          <a:bodyPr lIns="180000" tIns="0" rIns="0" bIns="0" anchor="ctr"/>
          <a:lstStyle/>
          <a:p>
            <a:pPr algn="ctr">
              <a:defRPr/>
            </a:pPr>
            <a:r>
              <a:rPr lang="zh-CN" altLang="en-US" sz="3200" b="1">
                <a:solidFill>
                  <a:schemeClr val="bg1"/>
                </a:solidFill>
                <a:latin typeface="楷体" pitchFamily="49" charset="-122"/>
                <a:ea typeface="楷体" pitchFamily="49" charset="-122"/>
                <a:cs typeface="Verdana" pitchFamily="34" charset="0"/>
              </a:rPr>
              <a:t>我 们 的 校 园</a:t>
            </a:r>
            <a:endParaRPr lang="en-US" altLang="zh-CN" sz="3200" b="1">
              <a:solidFill>
                <a:schemeClr val="bg1"/>
              </a:solidFill>
              <a:latin typeface="楷体" pitchFamily="49" charset="-122"/>
              <a:ea typeface="楷体" pitchFamily="49" charset="-122"/>
              <a:cs typeface="Verdana" pitchFamily="34" charset="0"/>
            </a:endParaRPr>
          </a:p>
        </p:txBody>
      </p:sp>
      <p:sp>
        <p:nvSpPr>
          <p:cNvPr id="61446" name="Rectangle 9"/>
          <p:cNvSpPr>
            <a:spLocks noChangeArrowheads="1"/>
          </p:cNvSpPr>
          <p:nvPr/>
        </p:nvSpPr>
        <p:spPr bwMode="auto">
          <a:xfrm>
            <a:off x="0" y="4603750"/>
            <a:ext cx="2128838" cy="2254250"/>
          </a:xfrm>
          <a:prstGeom prst="rect">
            <a:avLst/>
          </a:prstGeom>
          <a:solidFill>
            <a:srgbClr val="BF8D5C">
              <a:alpha val="50195"/>
            </a:srgbClr>
          </a:solidFill>
          <a:ln w="9525">
            <a:noFill/>
            <a:miter lim="800000"/>
            <a:headEnd/>
            <a:tailEnd/>
          </a:ln>
        </p:spPr>
        <p:txBody>
          <a:bodyPr lIns="72000" tIns="378000" rIns="36000" bIns="72000" anchor="b"/>
          <a:lstStyle/>
          <a:p>
            <a:pPr marL="171450">
              <a:lnSpc>
                <a:spcPct val="115000"/>
              </a:lnSpc>
              <a:spcAft>
                <a:spcPct val="35000"/>
              </a:spcAft>
            </a:pPr>
            <a:endParaRPr lang="en-GB" altLang="zh-CN" sz="2400" b="1">
              <a:solidFill>
                <a:schemeClr val="bg1"/>
              </a:solidFill>
              <a:latin typeface="Palatino Linotype" pitchFamily="18" charset="0"/>
            </a:endParaRPr>
          </a:p>
        </p:txBody>
      </p:sp>
      <p:sp>
        <p:nvSpPr>
          <p:cNvPr id="61447" name="Rectangle 6"/>
          <p:cNvSpPr>
            <a:spLocks noChangeArrowheads="1"/>
          </p:cNvSpPr>
          <p:nvPr/>
        </p:nvSpPr>
        <p:spPr bwMode="auto">
          <a:xfrm>
            <a:off x="17463" y="5651500"/>
            <a:ext cx="1133475" cy="1206500"/>
          </a:xfrm>
          <a:prstGeom prst="rect">
            <a:avLst/>
          </a:prstGeom>
          <a:solidFill>
            <a:srgbClr val="BF8D5C"/>
          </a:solidFill>
          <a:ln w="9525">
            <a:noFill/>
            <a:miter lim="800000"/>
            <a:headEnd/>
            <a:tailEnd/>
          </a:ln>
        </p:spPr>
        <p:txBody>
          <a:bodyPr lIns="72000" tIns="126000" rIns="36000"/>
          <a:lstStyle/>
          <a:p>
            <a:pPr>
              <a:lnSpc>
                <a:spcPct val="115000"/>
              </a:lnSpc>
            </a:pPr>
            <a:endParaRPr lang="en-US" altLang="zh-CN" sz="500" b="1">
              <a:solidFill>
                <a:schemeClr val="bg1"/>
              </a:solidFill>
              <a:latin typeface="Verdana" pitchFamily="34" charset="0"/>
            </a:endParaRPr>
          </a:p>
          <a:p>
            <a:pPr>
              <a:lnSpc>
                <a:spcPct val="115000"/>
              </a:lnSpc>
            </a:pPr>
            <a:r>
              <a:rPr lang="en-US" altLang="zh-CN" sz="1000" b="1">
                <a:solidFill>
                  <a:schemeClr val="bg1"/>
                </a:solidFill>
                <a:latin typeface="Verdana" pitchFamily="34" charset="0"/>
              </a:rPr>
              <a:t>The Emirates Academy of Hospitality Management</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Jumeirah Group_logo_English.eps"/>
          <p:cNvPicPr>
            <a:picLocks noChangeAspect="1"/>
          </p:cNvPicPr>
          <p:nvPr/>
        </p:nvPicPr>
        <p:blipFill>
          <a:blip r:embed="rId2"/>
          <a:srcRect/>
          <a:stretch>
            <a:fillRect/>
          </a:stretch>
        </p:blipFill>
        <p:spPr bwMode="auto">
          <a:xfrm>
            <a:off x="336550" y="234950"/>
            <a:ext cx="1873250" cy="898554"/>
          </a:xfrm>
          <a:prstGeom prst="rect">
            <a:avLst/>
          </a:prstGeom>
          <a:noFill/>
          <a:ln w="9525">
            <a:noFill/>
            <a:miter lim="800000"/>
            <a:headEnd/>
            <a:tailEnd/>
          </a:ln>
        </p:spPr>
      </p:pic>
      <p:pic>
        <p:nvPicPr>
          <p:cNvPr id="7" name="Picture 4" descr="The Emirates Academy of Hospitality Management.JPG"/>
          <p:cNvPicPr>
            <a:picLocks noGrp="1" noChangeAspect="1"/>
          </p:cNvPicPr>
          <p:nvPr>
            <p:ph idx="1"/>
          </p:nvPr>
        </p:nvPicPr>
        <p:blipFill>
          <a:blip r:embed="rId3"/>
          <a:srcRect/>
          <a:stretch>
            <a:fillRect/>
          </a:stretch>
        </p:blipFill>
        <p:spPr bwMode="auto">
          <a:xfrm>
            <a:off x="5619750" y="234950"/>
            <a:ext cx="3194050" cy="898554"/>
          </a:xfrm>
          <a:prstGeom prst="rect">
            <a:avLst/>
          </a:prstGeom>
          <a:noFill/>
          <a:ln w="9525">
            <a:noFill/>
            <a:miter lim="800000"/>
            <a:headEnd/>
            <a:tailEnd/>
          </a:ln>
        </p:spPr>
      </p:pic>
      <p:sp>
        <p:nvSpPr>
          <p:cNvPr id="4" name="内容占位符 2"/>
          <p:cNvSpPr txBox="1">
            <a:spLocks/>
          </p:cNvSpPr>
          <p:nvPr/>
        </p:nvSpPr>
        <p:spPr>
          <a:xfrm>
            <a:off x="285720" y="1331870"/>
            <a:ext cx="8686800" cy="6072230"/>
          </a:xfrm>
          <a:prstGeom prst="rect">
            <a:avLst/>
          </a:prstGeom>
        </p:spPr>
        <p:txBody>
          <a:bodyPr vert="horz" lIns="91440" tIns="45720" rIns="91440" bIns="45720" rtlCol="0">
            <a:normAutofit/>
          </a:bodyPr>
          <a:lstStyle/>
          <a:p>
            <a:pPr marL="349250" marR="0" lvl="0" indent="-349250" algn="l" defTabSz="914400" rtl="0" eaLnBrk="1" fontAlgn="auto" latinLnBrk="0" hangingPunct="1">
              <a:lnSpc>
                <a:spcPct val="100000"/>
              </a:lnSpc>
              <a:spcBef>
                <a:spcPts val="2000"/>
              </a:spcBef>
              <a:spcAft>
                <a:spcPts val="0"/>
              </a:spcAft>
              <a:buClr>
                <a:schemeClr val="accent1">
                  <a:lumMod val="60000"/>
                  <a:lumOff val="40000"/>
                </a:schemeClr>
              </a:buClr>
              <a:buSzPct val="110000"/>
              <a:buFont typeface="Wingdings 2" pitchFamily="18" charset="2"/>
              <a:buNone/>
              <a:tabLst/>
              <a:defRPr/>
            </a:pPr>
            <a:r>
              <a:rPr kumimoji="0" lang="zh-CN" altLang="en-US" sz="2400" b="1"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                           </a:t>
            </a:r>
            <a:r>
              <a:rPr kumimoji="0" lang="zh-CN" altLang="en-US" sz="2400" b="1" i="0" u="none" strike="noStrike" kern="1200" cap="none" spc="0" normalizeH="0" baseline="0" noProof="0" dirty="0" smtClean="0">
                <a:ln>
                  <a:noFill/>
                </a:ln>
                <a:solidFill>
                  <a:srgbClr val="00B050"/>
                </a:solidFill>
                <a:effectLst/>
                <a:uLnTx/>
                <a:uFillTx/>
                <a:latin typeface="+mn-lt"/>
                <a:ea typeface="+mn-ea"/>
                <a:cs typeface="+mn-cs"/>
              </a:rPr>
              <a:t> 阿联酋酒店管理学院 </a:t>
            </a:r>
            <a:endParaRPr kumimoji="0" lang="en-US" altLang="zh-CN" sz="2400" b="1" i="0" u="none" strike="noStrike" kern="1200" cap="none" spc="0" normalizeH="0" baseline="0" noProof="0" dirty="0" smtClean="0">
              <a:ln>
                <a:noFill/>
              </a:ln>
              <a:solidFill>
                <a:srgbClr val="00B050"/>
              </a:solidFill>
              <a:effectLst/>
              <a:uLnTx/>
              <a:uFillTx/>
              <a:latin typeface="+mn-lt"/>
              <a:ea typeface="+mn-ea"/>
              <a:cs typeface="+mn-cs"/>
            </a:endParaRPr>
          </a:p>
          <a:p>
            <a:pPr marL="349250" marR="0" lvl="0" indent="-349250" algn="l" defTabSz="914400" rtl="0" eaLnBrk="1" fontAlgn="auto" latinLnBrk="0" hangingPunct="1">
              <a:lnSpc>
                <a:spcPct val="100000"/>
              </a:lnSpc>
              <a:spcBef>
                <a:spcPts val="2000"/>
              </a:spcBef>
              <a:spcAft>
                <a:spcPts val="0"/>
              </a:spcAft>
              <a:buClr>
                <a:schemeClr val="accent1">
                  <a:lumMod val="60000"/>
                  <a:lumOff val="40000"/>
                </a:schemeClr>
              </a:buClr>
              <a:buSzPct val="110000"/>
              <a:buFont typeface="Wingdings 2" pitchFamily="18" charset="2"/>
              <a:buNone/>
              <a:tabLst/>
              <a:defRPr/>
            </a:pPr>
            <a:r>
              <a:rPr kumimoji="0" lang="en-US" altLang="zh-CN" sz="2400" b="1"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    (Emirates Academy of Hospitality Management)</a:t>
            </a:r>
            <a:endParaRPr kumimoji="0" lang="zh-CN" altLang="en-US" sz="24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endParaRPr>
          </a:p>
          <a:p>
            <a:pPr marL="349250" marR="0" lvl="0" indent="-349250" algn="l" defTabSz="914400" rtl="0" eaLnBrk="1" fontAlgn="auto" latinLnBrk="0" hangingPunct="1">
              <a:lnSpc>
                <a:spcPct val="100000"/>
              </a:lnSpc>
              <a:spcBef>
                <a:spcPts val="2000"/>
              </a:spcBef>
              <a:spcAft>
                <a:spcPts val="0"/>
              </a:spcAft>
              <a:buClr>
                <a:schemeClr val="accent1">
                  <a:lumMod val="60000"/>
                  <a:lumOff val="40000"/>
                </a:schemeClr>
              </a:buClr>
              <a:buSzPct val="110000"/>
              <a:buFont typeface="Wingdings 2" pitchFamily="18" charset="2"/>
              <a:buChar char=""/>
              <a:tabLst/>
              <a:defRPr/>
            </a:pPr>
            <a:r>
              <a:rPr kumimoji="0" lang="zh-CN" altLang="en-US" sz="2400" b="1" i="0" u="none" strike="noStrike" kern="1200" cap="none" spc="0" normalizeH="0" baseline="0" noProof="0" dirty="0" smtClean="0">
                <a:ln>
                  <a:noFill/>
                </a:ln>
                <a:solidFill>
                  <a:schemeClr val="tx1">
                    <a:lumMod val="65000"/>
                    <a:lumOff val="35000"/>
                  </a:schemeClr>
                </a:solidFill>
                <a:effectLst/>
                <a:uLnTx/>
                <a:uFillTx/>
                <a:latin typeface="华文宋体" pitchFamily="2" charset="-122"/>
                <a:ea typeface="华文宋体" pitchFamily="2" charset="-122"/>
                <a:cs typeface="+mn-cs"/>
              </a:rPr>
              <a:t>阿联酋酒店管理学院地处全球发展最快的旅游目的地 </a:t>
            </a:r>
            <a:r>
              <a:rPr kumimoji="0" lang="en-US" altLang="zh-CN" sz="2400" b="1" i="0" u="none" strike="noStrike" kern="1200" cap="none" spc="0" normalizeH="0" baseline="0" noProof="0" dirty="0" smtClean="0">
                <a:ln>
                  <a:noFill/>
                </a:ln>
                <a:solidFill>
                  <a:schemeClr val="tx1">
                    <a:lumMod val="65000"/>
                    <a:lumOff val="35000"/>
                  </a:schemeClr>
                </a:solidFill>
                <a:effectLst/>
                <a:uLnTx/>
                <a:uFillTx/>
                <a:latin typeface="华文宋体" pitchFamily="2" charset="-122"/>
                <a:ea typeface="华文宋体" pitchFamily="2" charset="-122"/>
                <a:cs typeface="+mn-cs"/>
              </a:rPr>
              <a:t>- </a:t>
            </a:r>
            <a:r>
              <a:rPr kumimoji="0" lang="zh-CN" altLang="en-US" sz="2400" b="1" i="0" u="none" strike="noStrike" kern="1200" cap="none" spc="0" normalizeH="0" baseline="0" noProof="0" dirty="0" smtClean="0">
                <a:ln>
                  <a:noFill/>
                </a:ln>
                <a:solidFill>
                  <a:schemeClr val="tx1">
                    <a:lumMod val="65000"/>
                    <a:lumOff val="35000"/>
                  </a:schemeClr>
                </a:solidFill>
                <a:effectLst/>
                <a:uLnTx/>
                <a:uFillTx/>
                <a:latin typeface="华文宋体" pitchFamily="2" charset="-122"/>
                <a:ea typeface="华文宋体" pitchFamily="2" charset="-122"/>
                <a:cs typeface="+mn-cs"/>
              </a:rPr>
              <a:t>迪拜</a:t>
            </a:r>
            <a:r>
              <a:rPr kumimoji="0" lang="en-US" altLang="zh-CN" sz="2400" b="1" i="0" u="none" strike="noStrike" kern="1200" cap="none" spc="0" normalizeH="0" baseline="0" noProof="0" dirty="0" smtClean="0">
                <a:ln>
                  <a:noFill/>
                </a:ln>
                <a:solidFill>
                  <a:schemeClr val="tx1">
                    <a:lumMod val="65000"/>
                    <a:lumOff val="35000"/>
                  </a:schemeClr>
                </a:solidFill>
                <a:effectLst/>
                <a:uLnTx/>
                <a:uFillTx/>
                <a:latin typeface="华文宋体" pitchFamily="2" charset="-122"/>
                <a:ea typeface="华文宋体" pitchFamily="2" charset="-122"/>
                <a:cs typeface="+mn-cs"/>
              </a:rPr>
              <a:t>,</a:t>
            </a:r>
            <a:r>
              <a:rPr kumimoji="0" lang="zh-CN" altLang="en-US" sz="2400" b="1" i="0" u="none" strike="noStrike" kern="1200" cap="none" spc="0" normalizeH="0" baseline="0" noProof="0" dirty="0" smtClean="0">
                <a:ln>
                  <a:noFill/>
                </a:ln>
                <a:solidFill>
                  <a:schemeClr val="tx1">
                    <a:lumMod val="65000"/>
                    <a:lumOff val="35000"/>
                  </a:schemeClr>
                </a:solidFill>
                <a:effectLst/>
                <a:uLnTx/>
                <a:uFillTx/>
                <a:latin typeface="华文宋体" pitchFamily="2" charset="-122"/>
                <a:ea typeface="华文宋体" pitchFamily="2" charset="-122"/>
                <a:cs typeface="+mn-cs"/>
              </a:rPr>
              <a:t>学院坐落于七星帆船酒店的对面，拥有无可比拟的优越地理位置。学生在学习过程中可以充分接触行业资源。</a:t>
            </a:r>
          </a:p>
          <a:p>
            <a:pPr marL="349250" marR="0" lvl="0" indent="-349250" algn="l" defTabSz="914400" rtl="0" eaLnBrk="1" fontAlgn="auto" latinLnBrk="0" hangingPunct="1">
              <a:lnSpc>
                <a:spcPct val="100000"/>
              </a:lnSpc>
              <a:spcBef>
                <a:spcPts val="2000"/>
              </a:spcBef>
              <a:spcAft>
                <a:spcPts val="0"/>
              </a:spcAft>
              <a:buClr>
                <a:schemeClr val="accent1">
                  <a:lumMod val="60000"/>
                  <a:lumOff val="40000"/>
                </a:schemeClr>
              </a:buClr>
              <a:buSzPct val="110000"/>
              <a:buFont typeface="Wingdings 2" pitchFamily="18" charset="2"/>
              <a:buChar char=""/>
              <a:tabLst/>
              <a:defRPr/>
            </a:pPr>
            <a:r>
              <a:rPr kumimoji="0" lang="zh-CN" altLang="en-US" sz="2400" b="1" i="0" u="none" strike="noStrike" kern="1200" cap="none" spc="0" normalizeH="0" baseline="0" noProof="0" dirty="0" smtClean="0">
                <a:ln>
                  <a:noFill/>
                </a:ln>
                <a:solidFill>
                  <a:schemeClr val="tx1">
                    <a:lumMod val="65000"/>
                    <a:lumOff val="35000"/>
                  </a:schemeClr>
                </a:solidFill>
                <a:effectLst/>
                <a:uLnTx/>
                <a:uFillTx/>
                <a:latin typeface="华文宋体" pitchFamily="2" charset="-122"/>
                <a:ea typeface="华文宋体" pitchFamily="2" charset="-122"/>
                <a:cs typeface="+mn-cs"/>
              </a:rPr>
              <a:t>选择该学院的另一大原因在于：学院隶属于卓美亚集团 </a:t>
            </a:r>
            <a:r>
              <a:rPr kumimoji="0" lang="en-US" altLang="zh-CN" sz="2400" b="1" i="0" u="none" strike="noStrike" kern="1200" cap="none" spc="0" normalizeH="0" baseline="0" noProof="0" dirty="0" smtClean="0">
                <a:ln>
                  <a:noFill/>
                </a:ln>
                <a:solidFill>
                  <a:schemeClr val="tx1">
                    <a:lumMod val="65000"/>
                    <a:lumOff val="35000"/>
                  </a:schemeClr>
                </a:solidFill>
                <a:effectLst/>
                <a:uLnTx/>
                <a:uFillTx/>
                <a:latin typeface="华文宋体" pitchFamily="2" charset="-122"/>
                <a:ea typeface="华文宋体" pitchFamily="2" charset="-122"/>
                <a:cs typeface="+mn-cs"/>
              </a:rPr>
              <a:t>(</a:t>
            </a:r>
            <a:r>
              <a:rPr kumimoji="0" lang="en-US" altLang="zh-CN" sz="2400" b="1" i="0" u="none" strike="noStrike" kern="1200" cap="none" spc="0" normalizeH="0" baseline="0" noProof="0" dirty="0" err="1" smtClean="0">
                <a:ln>
                  <a:noFill/>
                </a:ln>
                <a:solidFill>
                  <a:schemeClr val="tx1">
                    <a:lumMod val="65000"/>
                    <a:lumOff val="35000"/>
                  </a:schemeClr>
                </a:solidFill>
                <a:effectLst/>
                <a:uLnTx/>
                <a:uFillTx/>
                <a:latin typeface="华文宋体" pitchFamily="2" charset="-122"/>
                <a:ea typeface="华文宋体" pitchFamily="2" charset="-122"/>
                <a:cs typeface="+mn-cs"/>
              </a:rPr>
              <a:t>Jumeirah</a:t>
            </a:r>
            <a:r>
              <a:rPr kumimoji="0" lang="en-US" altLang="zh-CN" sz="2400" b="1" i="0" u="none" strike="noStrike" kern="1200" cap="none" spc="0" normalizeH="0" baseline="0" noProof="0" dirty="0" smtClean="0">
                <a:ln>
                  <a:noFill/>
                </a:ln>
                <a:solidFill>
                  <a:schemeClr val="tx1">
                    <a:lumMod val="65000"/>
                    <a:lumOff val="35000"/>
                  </a:schemeClr>
                </a:solidFill>
                <a:effectLst/>
                <a:uLnTx/>
                <a:uFillTx/>
                <a:latin typeface="华文宋体" pitchFamily="2" charset="-122"/>
                <a:ea typeface="华文宋体" pitchFamily="2" charset="-122"/>
                <a:cs typeface="+mn-cs"/>
              </a:rPr>
              <a:t> Group)</a:t>
            </a:r>
            <a:r>
              <a:rPr kumimoji="0" lang="zh-CN" altLang="en-US" sz="2400" b="1" i="0" u="none" strike="noStrike" kern="1200" cap="none" spc="0" normalizeH="0" baseline="0" noProof="0" dirty="0" smtClean="0">
                <a:ln>
                  <a:noFill/>
                </a:ln>
                <a:solidFill>
                  <a:schemeClr val="tx1">
                    <a:lumMod val="65000"/>
                    <a:lumOff val="35000"/>
                  </a:schemeClr>
                </a:solidFill>
                <a:effectLst/>
                <a:uLnTx/>
                <a:uFillTx/>
                <a:latin typeface="华文宋体" pitchFamily="2" charset="-122"/>
                <a:ea typeface="华文宋体" pitchFamily="2" charset="-122"/>
                <a:cs typeface="+mn-cs"/>
              </a:rPr>
              <a:t>，这一跨国企业拥有包括卓美亚 </a:t>
            </a:r>
            <a:r>
              <a:rPr kumimoji="0" lang="en-US" altLang="zh-CN" sz="2400" b="1" i="0" u="none" strike="noStrike" kern="1200" cap="none" spc="0" normalizeH="0" baseline="0" noProof="0" dirty="0" err="1" smtClean="0">
                <a:ln>
                  <a:noFill/>
                </a:ln>
                <a:solidFill>
                  <a:schemeClr val="tx1">
                    <a:lumMod val="65000"/>
                    <a:lumOff val="35000"/>
                  </a:schemeClr>
                </a:solidFill>
                <a:effectLst/>
                <a:uLnTx/>
                <a:uFillTx/>
                <a:latin typeface="华文宋体" pitchFamily="2" charset="-122"/>
                <a:ea typeface="华文宋体" pitchFamily="2" charset="-122"/>
                <a:cs typeface="+mn-cs"/>
              </a:rPr>
              <a:t>Burj</a:t>
            </a:r>
            <a:r>
              <a:rPr kumimoji="0" lang="en-US" altLang="zh-CN" sz="2400" b="1" i="0" u="none" strike="noStrike" kern="1200" cap="none" spc="0" normalizeH="0" baseline="0" noProof="0" dirty="0" smtClean="0">
                <a:ln>
                  <a:noFill/>
                </a:ln>
                <a:solidFill>
                  <a:schemeClr val="tx1">
                    <a:lumMod val="65000"/>
                    <a:lumOff val="35000"/>
                  </a:schemeClr>
                </a:solidFill>
                <a:effectLst/>
                <a:uLnTx/>
                <a:uFillTx/>
                <a:latin typeface="华文宋体" pitchFamily="2" charset="-122"/>
                <a:ea typeface="华文宋体" pitchFamily="2" charset="-122"/>
                <a:cs typeface="+mn-cs"/>
              </a:rPr>
              <a:t> Al Arab </a:t>
            </a:r>
            <a:r>
              <a:rPr kumimoji="0" lang="zh-TW" altLang="en-US" sz="2400" b="1" i="0" u="none" strike="noStrike" kern="1200" cap="none" spc="0" normalizeH="0" baseline="0" noProof="0" dirty="0" smtClean="0">
                <a:ln>
                  <a:noFill/>
                </a:ln>
                <a:solidFill>
                  <a:schemeClr val="tx1">
                    <a:lumMod val="65000"/>
                    <a:lumOff val="35000"/>
                  </a:schemeClr>
                </a:solidFill>
                <a:effectLst/>
                <a:uLnTx/>
                <a:uFillTx/>
                <a:latin typeface="华文宋体" pitchFamily="2" charset="-122"/>
                <a:ea typeface="华文宋体" pitchFamily="2" charset="-122"/>
                <a:cs typeface="+mn-cs"/>
              </a:rPr>
              <a:t>與</a:t>
            </a:r>
            <a:r>
              <a:rPr kumimoji="0" lang="zh-CN" altLang="en-US" sz="2400" b="1" i="0" u="none" strike="noStrike" kern="1200" cap="none" spc="0" normalizeH="0" baseline="0" noProof="0" dirty="0" smtClean="0">
                <a:ln>
                  <a:noFill/>
                </a:ln>
                <a:solidFill>
                  <a:schemeClr val="tx1">
                    <a:lumMod val="65000"/>
                    <a:lumOff val="35000"/>
                  </a:schemeClr>
                </a:solidFill>
                <a:effectLst/>
                <a:uLnTx/>
                <a:uFillTx/>
                <a:latin typeface="华文宋体" pitchFamily="2" charset="-122"/>
                <a:ea typeface="华文宋体" pitchFamily="2" charset="-122"/>
                <a:cs typeface="+mn-cs"/>
              </a:rPr>
              <a:t>五星级</a:t>
            </a:r>
            <a:r>
              <a:rPr kumimoji="0" lang="zh-TW" altLang="en-US" sz="2400" b="1" i="0" u="none" strike="noStrike" kern="1200" cap="none" spc="0" normalizeH="0" baseline="0" noProof="0" dirty="0" smtClean="0">
                <a:ln>
                  <a:noFill/>
                </a:ln>
                <a:solidFill>
                  <a:schemeClr val="tx1">
                    <a:lumMod val="65000"/>
                    <a:lumOff val="35000"/>
                  </a:schemeClr>
                </a:solidFill>
                <a:effectLst/>
                <a:uLnTx/>
                <a:uFillTx/>
                <a:latin typeface="华文宋体" pitchFamily="2" charset="-122"/>
                <a:ea typeface="华文宋体" pitchFamily="2" charset="-122"/>
                <a:cs typeface="+mn-cs"/>
              </a:rPr>
              <a:t>高端</a:t>
            </a:r>
            <a:r>
              <a:rPr kumimoji="0" lang="zh-CN" altLang="en-US" sz="2400" b="1" i="0" u="none" strike="noStrike" kern="1200" cap="none" spc="0" normalizeH="0" baseline="0" noProof="0" dirty="0" smtClean="0">
                <a:ln>
                  <a:noFill/>
                </a:ln>
                <a:solidFill>
                  <a:schemeClr val="tx1">
                    <a:lumMod val="65000"/>
                    <a:lumOff val="35000"/>
                  </a:schemeClr>
                </a:solidFill>
                <a:effectLst/>
                <a:uLnTx/>
                <a:uFillTx/>
                <a:latin typeface="华文宋体" pitchFamily="2" charset="-122"/>
                <a:ea typeface="华文宋体" pitchFamily="2" charset="-122"/>
                <a:cs typeface="+mn-cs"/>
              </a:rPr>
              <a:t>酒店。</a:t>
            </a:r>
            <a:endParaRPr kumimoji="0" lang="en-US" altLang="zh-CN" sz="2400" b="1" i="0" u="none" strike="noStrike" kern="1200" cap="none" spc="0" normalizeH="0" baseline="0" noProof="0" dirty="0" smtClean="0">
              <a:ln>
                <a:noFill/>
              </a:ln>
              <a:solidFill>
                <a:schemeClr val="tx1">
                  <a:lumMod val="65000"/>
                  <a:lumOff val="35000"/>
                </a:schemeClr>
              </a:solidFill>
              <a:effectLst/>
              <a:uLnTx/>
              <a:uFillTx/>
              <a:latin typeface="华文宋体" pitchFamily="2" charset="-122"/>
              <a:ea typeface="华文宋体" pitchFamily="2" charset="-122"/>
              <a:cs typeface="+mn-cs"/>
            </a:endParaRPr>
          </a:p>
          <a:p>
            <a:pPr marL="349250" marR="0" lvl="0" indent="-349250" algn="l" defTabSz="914400" rtl="0" eaLnBrk="1" fontAlgn="auto" latinLnBrk="0" hangingPunct="1">
              <a:lnSpc>
                <a:spcPct val="100000"/>
              </a:lnSpc>
              <a:spcBef>
                <a:spcPts val="2000"/>
              </a:spcBef>
              <a:spcAft>
                <a:spcPts val="0"/>
              </a:spcAft>
              <a:buClr>
                <a:schemeClr val="accent1">
                  <a:lumMod val="60000"/>
                  <a:lumOff val="40000"/>
                </a:schemeClr>
              </a:buClr>
              <a:buSzPct val="110000"/>
              <a:buFont typeface="Wingdings 2" pitchFamily="18" charset="2"/>
              <a:buChar char=""/>
              <a:tabLst/>
              <a:defRPr/>
            </a:pPr>
            <a:r>
              <a:rPr kumimoji="0" lang="zh-CN" altLang="en-US" sz="2400" b="1" i="0" u="none" strike="noStrike" kern="1200" cap="none" spc="0" normalizeH="0" baseline="0" noProof="0" dirty="0" smtClean="0">
                <a:ln>
                  <a:noFill/>
                </a:ln>
                <a:solidFill>
                  <a:schemeClr val="tx1">
                    <a:lumMod val="65000"/>
                    <a:lumOff val="35000"/>
                  </a:schemeClr>
                </a:solidFill>
                <a:effectLst/>
                <a:uLnTx/>
                <a:uFillTx/>
                <a:latin typeface="华文宋体" pitchFamily="2" charset="-122"/>
                <a:ea typeface="华文宋体" pitchFamily="2" charset="-122"/>
                <a:cs typeface="+mn-cs"/>
              </a:rPr>
              <a:t>学院的毕业生有很多机会加入卓美亚集团。学习期间，学生</a:t>
            </a:r>
            <a:r>
              <a:rPr kumimoji="0" lang="zh-TW" altLang="en-US" sz="2400" b="1" i="0" u="none" strike="noStrike" kern="1200" cap="none" spc="0" normalizeH="0" baseline="0" noProof="0" dirty="0" smtClean="0">
                <a:ln>
                  <a:noFill/>
                </a:ln>
                <a:solidFill>
                  <a:schemeClr val="tx1">
                    <a:lumMod val="65000"/>
                    <a:lumOff val="35000"/>
                  </a:schemeClr>
                </a:solidFill>
                <a:effectLst/>
                <a:uLnTx/>
                <a:uFillTx/>
                <a:latin typeface="华文宋体" pitchFamily="2" charset="-122"/>
                <a:ea typeface="华文宋体" pitchFamily="2" charset="-122"/>
                <a:cs typeface="+mn-cs"/>
              </a:rPr>
              <a:t>除了</a:t>
            </a:r>
            <a:r>
              <a:rPr kumimoji="0" lang="zh-CN" altLang="en-US" sz="2400" b="1" i="0" u="none" strike="noStrike" kern="1200" cap="none" spc="0" normalizeH="0" baseline="0" noProof="0" dirty="0" smtClean="0">
                <a:ln>
                  <a:noFill/>
                </a:ln>
                <a:solidFill>
                  <a:schemeClr val="tx1">
                    <a:lumMod val="65000"/>
                    <a:lumOff val="35000"/>
                  </a:schemeClr>
                </a:solidFill>
                <a:effectLst/>
                <a:uLnTx/>
                <a:uFillTx/>
                <a:latin typeface="华文宋体" pitchFamily="2" charset="-122"/>
                <a:ea typeface="华文宋体" pitchFamily="2" charset="-122"/>
                <a:cs typeface="+mn-cs"/>
              </a:rPr>
              <a:t>可接触世界一流的卓美亚酒店的内部工作，还有许多在海外实习</a:t>
            </a:r>
            <a:r>
              <a:rPr kumimoji="0" lang="zh-TW" altLang="en-US" sz="2400" b="1" i="0" u="none" strike="noStrike" kern="1200" cap="none" spc="0" normalizeH="0" baseline="0" noProof="0" dirty="0" smtClean="0">
                <a:ln>
                  <a:noFill/>
                </a:ln>
                <a:solidFill>
                  <a:schemeClr val="tx1">
                    <a:lumMod val="65000"/>
                    <a:lumOff val="35000"/>
                  </a:schemeClr>
                </a:solidFill>
                <a:effectLst/>
                <a:uLnTx/>
                <a:uFillTx/>
                <a:latin typeface="华文宋体" pitchFamily="2" charset="-122"/>
                <a:ea typeface="华文宋体" pitchFamily="2" charset="-122"/>
                <a:cs typeface="+mn-cs"/>
              </a:rPr>
              <a:t>的機會</a:t>
            </a:r>
            <a:r>
              <a:rPr kumimoji="0" lang="zh-CN" altLang="en-US" sz="2400" b="1" i="0" u="none" strike="noStrike" kern="1200" cap="none" spc="0" normalizeH="0" baseline="0" noProof="0" dirty="0" smtClean="0">
                <a:ln>
                  <a:noFill/>
                </a:ln>
                <a:solidFill>
                  <a:schemeClr val="tx1">
                    <a:lumMod val="65000"/>
                    <a:lumOff val="35000"/>
                  </a:schemeClr>
                </a:solidFill>
                <a:effectLst/>
                <a:uLnTx/>
                <a:uFillTx/>
                <a:latin typeface="华文宋体" pitchFamily="2" charset="-122"/>
                <a:ea typeface="华文宋体" pitchFamily="2" charset="-122"/>
                <a:cs typeface="+mn-cs"/>
              </a:rPr>
              <a:t>提供给学生。</a:t>
            </a:r>
          </a:p>
          <a:p>
            <a:pPr marL="349250" marR="0" lvl="0" indent="-349250" algn="l" defTabSz="914400" rtl="0" eaLnBrk="1" fontAlgn="auto" latinLnBrk="0" hangingPunct="1">
              <a:lnSpc>
                <a:spcPct val="100000"/>
              </a:lnSpc>
              <a:spcBef>
                <a:spcPts val="2000"/>
              </a:spcBef>
              <a:spcAft>
                <a:spcPts val="0"/>
              </a:spcAft>
              <a:buClr>
                <a:schemeClr val="accent1">
                  <a:lumMod val="60000"/>
                  <a:lumOff val="40000"/>
                </a:schemeClr>
              </a:buClr>
              <a:buSzPct val="110000"/>
              <a:buFont typeface="Wingdings 2" pitchFamily="18" charset="2"/>
              <a:buChar char=""/>
              <a:tabLst/>
              <a:defRPr/>
            </a:pPr>
            <a:endParaRPr kumimoji="0" lang="zh-CN" altLang="en-US" sz="24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spTree>
    <p:extLst>
      <p:ext uri="{BB962C8B-B14F-4D97-AF65-F5344CB8AC3E}">
        <p14:creationId xmlns:p14="http://schemas.microsoft.com/office/powerpoint/2010/main" xmlns="" val="36416551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Jumeirah Group_logo_English.eps"/>
          <p:cNvPicPr>
            <a:picLocks noChangeAspect="1"/>
          </p:cNvPicPr>
          <p:nvPr/>
        </p:nvPicPr>
        <p:blipFill>
          <a:blip r:embed="rId2"/>
          <a:srcRect/>
          <a:stretch>
            <a:fillRect/>
          </a:stretch>
        </p:blipFill>
        <p:spPr bwMode="auto">
          <a:xfrm>
            <a:off x="336550" y="234950"/>
            <a:ext cx="1873250" cy="898554"/>
          </a:xfrm>
          <a:prstGeom prst="rect">
            <a:avLst/>
          </a:prstGeom>
          <a:noFill/>
          <a:ln w="9525">
            <a:noFill/>
            <a:miter lim="800000"/>
            <a:headEnd/>
            <a:tailEnd/>
          </a:ln>
        </p:spPr>
      </p:pic>
      <p:pic>
        <p:nvPicPr>
          <p:cNvPr id="7" name="Picture 4" descr="The Emirates Academy of Hospitality Management.JPG"/>
          <p:cNvPicPr>
            <a:picLocks noGrp="1" noChangeAspect="1"/>
          </p:cNvPicPr>
          <p:nvPr>
            <p:ph idx="1"/>
          </p:nvPr>
        </p:nvPicPr>
        <p:blipFill>
          <a:blip r:embed="rId3"/>
          <a:srcRect/>
          <a:stretch>
            <a:fillRect/>
          </a:stretch>
        </p:blipFill>
        <p:spPr bwMode="auto">
          <a:xfrm>
            <a:off x="5619750" y="234950"/>
            <a:ext cx="3194050" cy="898554"/>
          </a:xfrm>
          <a:prstGeom prst="rect">
            <a:avLst/>
          </a:prstGeom>
          <a:noFill/>
          <a:ln w="9525">
            <a:noFill/>
            <a:miter lim="800000"/>
            <a:headEnd/>
            <a:tailEnd/>
          </a:ln>
        </p:spPr>
      </p:pic>
      <p:sp>
        <p:nvSpPr>
          <p:cNvPr id="4" name="内容占位符 2"/>
          <p:cNvSpPr txBox="1">
            <a:spLocks/>
          </p:cNvSpPr>
          <p:nvPr/>
        </p:nvSpPr>
        <p:spPr>
          <a:xfrm>
            <a:off x="457200" y="1295400"/>
            <a:ext cx="8229600" cy="5207000"/>
          </a:xfrm>
          <a:prstGeom prst="rect">
            <a:avLst/>
          </a:prstGeom>
        </p:spPr>
        <p:txBody>
          <a:bodyPr vert="horz" lIns="91440" tIns="45720" rIns="91440" bIns="45720" rtlCol="0">
            <a:normAutofit fontScale="25000" lnSpcReduction="20000"/>
          </a:bodyPr>
          <a:lstStyle/>
          <a:p>
            <a:pPr marL="349250" marR="0" lvl="0" indent="-349250" algn="l" defTabSz="914400" rtl="0" eaLnBrk="1" fontAlgn="auto" latinLnBrk="0" hangingPunct="1">
              <a:lnSpc>
                <a:spcPct val="100000"/>
              </a:lnSpc>
              <a:spcBef>
                <a:spcPts val="2000"/>
              </a:spcBef>
              <a:spcAft>
                <a:spcPts val="0"/>
              </a:spcAft>
              <a:buClr>
                <a:schemeClr val="accent1">
                  <a:lumMod val="60000"/>
                  <a:lumOff val="40000"/>
                </a:schemeClr>
              </a:buClr>
              <a:buSzPct val="110000"/>
              <a:buFont typeface="Wingdings 2" pitchFamily="18" charset="2"/>
              <a:buChar char=""/>
              <a:tabLst/>
              <a:defRPr/>
            </a:pPr>
            <a:r>
              <a:rPr kumimoji="0" lang="zh-CN" altLang="en-US" sz="9600" b="1" i="0" u="none" strike="noStrike" kern="1200" cap="none" spc="0" normalizeH="0" baseline="0" noProof="0" dirty="0" smtClean="0">
                <a:ln>
                  <a:noFill/>
                </a:ln>
                <a:solidFill>
                  <a:schemeClr val="tx1">
                    <a:lumMod val="65000"/>
                    <a:lumOff val="35000"/>
                  </a:schemeClr>
                </a:solidFill>
                <a:effectLst/>
                <a:uLnTx/>
                <a:uFillTx/>
                <a:latin typeface="华文宋体" pitchFamily="2" charset="-122"/>
                <a:ea typeface="华文宋体" pitchFamily="2" charset="-122"/>
                <a:cs typeface="+mn-cs"/>
              </a:rPr>
              <a:t>阿联酋酒店管理学院与瑞士洛桑酒店管理学院及美国康乃尔大学有交换学生协议，学生可于第三年</a:t>
            </a:r>
            <a:r>
              <a:rPr kumimoji="0" lang="zh-TW" altLang="en-US" sz="9600" b="1" i="0" u="none" strike="noStrike" kern="1200" cap="none" spc="0" normalizeH="0" baseline="0" noProof="0" dirty="0" smtClean="0">
                <a:ln>
                  <a:noFill/>
                </a:ln>
                <a:solidFill>
                  <a:schemeClr val="tx1">
                    <a:lumMod val="65000"/>
                    <a:lumOff val="35000"/>
                  </a:schemeClr>
                </a:solidFill>
                <a:effectLst/>
                <a:uLnTx/>
                <a:uFillTx/>
                <a:latin typeface="华文宋体" pitchFamily="2" charset="-122"/>
                <a:ea typeface="华文宋体" pitchFamily="2" charset="-122"/>
                <a:cs typeface="+mn-cs"/>
              </a:rPr>
              <a:t>申請</a:t>
            </a:r>
            <a:r>
              <a:rPr kumimoji="0" lang="zh-CN" altLang="en-US" sz="9600" b="1" i="0" u="none" strike="noStrike" kern="1200" cap="none" spc="0" normalizeH="0" baseline="0" noProof="0" dirty="0" smtClean="0">
                <a:ln>
                  <a:noFill/>
                </a:ln>
                <a:solidFill>
                  <a:schemeClr val="tx1">
                    <a:lumMod val="65000"/>
                    <a:lumOff val="35000"/>
                  </a:schemeClr>
                </a:solidFill>
                <a:effectLst/>
                <a:uLnTx/>
                <a:uFillTx/>
                <a:latin typeface="华文宋体" pitchFamily="2" charset="-122"/>
                <a:ea typeface="华文宋体" pitchFamily="2" charset="-122"/>
                <a:cs typeface="+mn-cs"/>
              </a:rPr>
              <a:t>到上述两所学校就读。。</a:t>
            </a:r>
            <a:endParaRPr kumimoji="0" lang="en-US" altLang="zh-CN" sz="9600" b="1" i="0" u="none" strike="noStrike" kern="1200" cap="none" spc="0" normalizeH="0" baseline="0" noProof="0" dirty="0" smtClean="0">
              <a:ln>
                <a:noFill/>
              </a:ln>
              <a:solidFill>
                <a:schemeClr val="tx1">
                  <a:lumMod val="65000"/>
                  <a:lumOff val="35000"/>
                </a:schemeClr>
              </a:solidFill>
              <a:effectLst/>
              <a:uLnTx/>
              <a:uFillTx/>
              <a:latin typeface="华文宋体" pitchFamily="2" charset="-122"/>
              <a:ea typeface="华文宋体" pitchFamily="2" charset="-122"/>
              <a:cs typeface="+mn-cs"/>
            </a:endParaRPr>
          </a:p>
          <a:p>
            <a:pPr marL="349250" marR="0" lvl="0" indent="-349250" algn="l" defTabSz="914400" rtl="0" eaLnBrk="1" fontAlgn="auto" latinLnBrk="0" hangingPunct="1">
              <a:lnSpc>
                <a:spcPct val="100000"/>
              </a:lnSpc>
              <a:spcBef>
                <a:spcPts val="2000"/>
              </a:spcBef>
              <a:spcAft>
                <a:spcPts val="0"/>
              </a:spcAft>
              <a:buClr>
                <a:schemeClr val="accent1">
                  <a:lumMod val="60000"/>
                  <a:lumOff val="40000"/>
                </a:schemeClr>
              </a:buClr>
              <a:buSzPct val="110000"/>
              <a:tabLst/>
              <a:defRPr/>
            </a:pPr>
            <a:r>
              <a:rPr kumimoji="0" lang="zh-CN" altLang="en-US" sz="9600" b="1" i="0" u="none" strike="noStrike" kern="1200" cap="none" spc="0" normalizeH="0" baseline="0" noProof="0" dirty="0" smtClean="0">
                <a:ln>
                  <a:noFill/>
                </a:ln>
                <a:solidFill>
                  <a:schemeClr val="tx1">
                    <a:lumMod val="65000"/>
                    <a:lumOff val="35000"/>
                  </a:schemeClr>
                </a:solidFill>
                <a:effectLst/>
                <a:uLnTx/>
                <a:uFillTx/>
                <a:latin typeface="华文宋体" pitchFamily="2" charset="-122"/>
                <a:ea typeface="华文宋体" pitchFamily="2" charset="-122"/>
                <a:cs typeface="+mn-cs"/>
              </a:rPr>
              <a:t>  学生可在三年内完成国际认证的工商管理学士学位（</a:t>
            </a:r>
            <a:r>
              <a:rPr kumimoji="0" lang="en-US" altLang="zh-CN" sz="9600" b="1" i="0" u="none" strike="noStrike" kern="1200" cap="none" spc="0" normalizeH="0" baseline="0" noProof="0" dirty="0" smtClean="0">
                <a:ln>
                  <a:noFill/>
                </a:ln>
                <a:solidFill>
                  <a:schemeClr val="tx1">
                    <a:lumMod val="65000"/>
                    <a:lumOff val="35000"/>
                  </a:schemeClr>
                </a:solidFill>
                <a:effectLst/>
                <a:uLnTx/>
                <a:uFillTx/>
                <a:latin typeface="华文宋体" pitchFamily="2" charset="-122"/>
                <a:ea typeface="华文宋体" pitchFamily="2" charset="-122"/>
                <a:cs typeface="+mn-cs"/>
              </a:rPr>
              <a:t>BBA</a:t>
            </a:r>
            <a:r>
              <a:rPr kumimoji="0" lang="zh-CN" altLang="en-US" sz="9600" b="1" i="0" u="none" strike="noStrike" kern="1200" cap="none" spc="0" normalizeH="0" baseline="0" noProof="0" dirty="0" smtClean="0">
                <a:ln>
                  <a:noFill/>
                </a:ln>
                <a:solidFill>
                  <a:schemeClr val="tx1">
                    <a:lumMod val="65000"/>
                    <a:lumOff val="35000"/>
                  </a:schemeClr>
                </a:solidFill>
                <a:effectLst/>
                <a:uLnTx/>
                <a:uFillTx/>
                <a:latin typeface="华文宋体" pitchFamily="2" charset="-122"/>
                <a:ea typeface="华文宋体" pitchFamily="2" charset="-122"/>
                <a:cs typeface="+mn-cs"/>
              </a:rPr>
              <a:t>）。</a:t>
            </a:r>
            <a:endParaRPr kumimoji="0" lang="en-US" altLang="zh-CN" sz="9600" b="1" i="0" u="none" strike="noStrike" kern="1200" cap="none" spc="0" normalizeH="0" baseline="0" noProof="0" dirty="0" smtClean="0">
              <a:ln>
                <a:noFill/>
              </a:ln>
              <a:solidFill>
                <a:schemeClr val="tx1">
                  <a:lumMod val="65000"/>
                  <a:lumOff val="35000"/>
                </a:schemeClr>
              </a:solidFill>
              <a:effectLst/>
              <a:uLnTx/>
              <a:uFillTx/>
              <a:latin typeface="华文宋体" pitchFamily="2" charset="-122"/>
              <a:ea typeface="华文宋体" pitchFamily="2" charset="-122"/>
              <a:cs typeface="+mn-cs"/>
            </a:endParaRPr>
          </a:p>
          <a:p>
            <a:pPr marL="349250" marR="0" lvl="0" indent="-349250" algn="l" defTabSz="914400" rtl="0" eaLnBrk="1" fontAlgn="auto" latinLnBrk="0" hangingPunct="1">
              <a:lnSpc>
                <a:spcPct val="100000"/>
              </a:lnSpc>
              <a:spcBef>
                <a:spcPts val="2000"/>
              </a:spcBef>
              <a:spcAft>
                <a:spcPts val="0"/>
              </a:spcAft>
              <a:buClr>
                <a:schemeClr val="accent1">
                  <a:lumMod val="60000"/>
                  <a:lumOff val="40000"/>
                </a:schemeClr>
              </a:buClr>
              <a:buSzPct val="110000"/>
              <a:tabLst/>
              <a:defRPr/>
            </a:pPr>
            <a:r>
              <a:rPr lang="en-US" altLang="zh-CN" sz="9600" b="1" dirty="0" smtClean="0">
                <a:solidFill>
                  <a:schemeClr val="tx1">
                    <a:lumMod val="65000"/>
                    <a:lumOff val="35000"/>
                  </a:schemeClr>
                </a:solidFill>
                <a:latin typeface="华文宋体" pitchFamily="2" charset="-122"/>
                <a:ea typeface="华文宋体" pitchFamily="2" charset="-122"/>
              </a:rPr>
              <a:t>  </a:t>
            </a:r>
            <a:r>
              <a:rPr kumimoji="0" lang="zh-CN" altLang="en-US" sz="9600" b="1" i="0" u="none" strike="noStrike" kern="1200" cap="none" spc="0" normalizeH="0" baseline="0" noProof="0" dirty="0" smtClean="0">
                <a:ln>
                  <a:noFill/>
                </a:ln>
                <a:solidFill>
                  <a:schemeClr val="tx1">
                    <a:lumMod val="65000"/>
                    <a:lumOff val="35000"/>
                  </a:schemeClr>
                </a:solidFill>
                <a:effectLst/>
                <a:uLnTx/>
                <a:uFillTx/>
                <a:latin typeface="华文宋体" pitchFamily="2" charset="-122"/>
                <a:ea typeface="华文宋体" pitchFamily="2" charset="-122"/>
                <a:cs typeface="+mn-cs"/>
              </a:rPr>
              <a:t>学校拥有来自超过</a:t>
            </a:r>
            <a:r>
              <a:rPr kumimoji="0" lang="en-US" altLang="zh-CN" sz="9600" b="1" i="0" u="none" strike="noStrike" kern="1200" cap="none" spc="0" normalizeH="0" baseline="0" noProof="0" dirty="0" smtClean="0">
                <a:ln>
                  <a:noFill/>
                </a:ln>
                <a:solidFill>
                  <a:schemeClr val="tx1">
                    <a:lumMod val="65000"/>
                    <a:lumOff val="35000"/>
                  </a:schemeClr>
                </a:solidFill>
                <a:effectLst/>
                <a:uLnTx/>
                <a:uFillTx/>
                <a:latin typeface="华文宋体" pitchFamily="2" charset="-122"/>
                <a:ea typeface="华文宋体" pitchFamily="2" charset="-122"/>
                <a:cs typeface="+mn-cs"/>
              </a:rPr>
              <a:t>60</a:t>
            </a:r>
            <a:r>
              <a:rPr kumimoji="0" lang="zh-CN" altLang="en-US" sz="9600" b="1" i="0" u="none" strike="noStrike" kern="1200" cap="none" spc="0" normalizeH="0" baseline="0" noProof="0" dirty="0" smtClean="0">
                <a:ln>
                  <a:noFill/>
                </a:ln>
                <a:solidFill>
                  <a:schemeClr val="tx1">
                    <a:lumMod val="65000"/>
                    <a:lumOff val="35000"/>
                  </a:schemeClr>
                </a:solidFill>
                <a:effectLst/>
                <a:uLnTx/>
                <a:uFillTx/>
                <a:latin typeface="华文宋体" pitchFamily="2" charset="-122"/>
                <a:ea typeface="华文宋体" pitchFamily="2" charset="-122"/>
                <a:cs typeface="+mn-cs"/>
              </a:rPr>
              <a:t>个国家的学生，</a:t>
            </a:r>
            <a:r>
              <a:rPr kumimoji="0" lang="zh-TW" altLang="en-US" sz="9600" b="1" i="0" u="none" strike="noStrike" kern="1200" cap="none" spc="0" normalizeH="0" baseline="0" noProof="0" dirty="0" smtClean="0">
                <a:ln>
                  <a:noFill/>
                </a:ln>
                <a:solidFill>
                  <a:schemeClr val="tx1">
                    <a:lumMod val="65000"/>
                    <a:lumOff val="35000"/>
                  </a:schemeClr>
                </a:solidFill>
                <a:effectLst/>
                <a:uLnTx/>
                <a:uFillTx/>
                <a:latin typeface="华文宋体" pitchFamily="2" charset="-122"/>
                <a:ea typeface="华文宋体" pitchFamily="2" charset="-122"/>
                <a:cs typeface="+mn-cs"/>
              </a:rPr>
              <a:t>可</a:t>
            </a:r>
            <a:r>
              <a:rPr kumimoji="0" lang="zh-CN" altLang="en-US" sz="9600" b="1" i="0" u="none" strike="noStrike" kern="1200" cap="none" spc="0" normalizeH="0" baseline="0" noProof="0" dirty="0" smtClean="0">
                <a:ln>
                  <a:noFill/>
                </a:ln>
                <a:solidFill>
                  <a:schemeClr val="tx1">
                    <a:lumMod val="65000"/>
                    <a:lumOff val="35000"/>
                  </a:schemeClr>
                </a:solidFill>
                <a:effectLst/>
                <a:uLnTx/>
                <a:uFillTx/>
                <a:latin typeface="华文宋体" pitchFamily="2" charset="-122"/>
                <a:ea typeface="华文宋体" pitchFamily="2" charset="-122"/>
                <a:cs typeface="+mn-cs"/>
              </a:rPr>
              <a:t>在这里体验多元文化，学习多国语言开阔视野。</a:t>
            </a:r>
            <a:endParaRPr kumimoji="0" lang="en-US" altLang="zh-CN" sz="9600" b="1" i="0" u="none" strike="noStrike" kern="1200" cap="none" spc="0" normalizeH="0" baseline="0" noProof="0" dirty="0" smtClean="0">
              <a:ln>
                <a:noFill/>
              </a:ln>
              <a:solidFill>
                <a:schemeClr val="tx1">
                  <a:lumMod val="65000"/>
                  <a:lumOff val="35000"/>
                </a:schemeClr>
              </a:solidFill>
              <a:effectLst/>
              <a:uLnTx/>
              <a:uFillTx/>
              <a:latin typeface="华文宋体" pitchFamily="2" charset="-122"/>
              <a:ea typeface="华文宋体" pitchFamily="2" charset="-122"/>
              <a:cs typeface="+mn-cs"/>
            </a:endParaRPr>
          </a:p>
          <a:p>
            <a:pPr marL="349250" marR="0" lvl="0" indent="-349250" algn="l" defTabSz="914400" rtl="0" eaLnBrk="1" fontAlgn="auto" latinLnBrk="0" hangingPunct="1">
              <a:lnSpc>
                <a:spcPct val="100000"/>
              </a:lnSpc>
              <a:spcBef>
                <a:spcPts val="2000"/>
              </a:spcBef>
              <a:spcAft>
                <a:spcPts val="0"/>
              </a:spcAft>
              <a:buClr>
                <a:schemeClr val="accent1">
                  <a:lumMod val="60000"/>
                  <a:lumOff val="40000"/>
                </a:schemeClr>
              </a:buClr>
              <a:buSzPct val="110000"/>
              <a:buFont typeface="Wingdings 2" pitchFamily="18" charset="2"/>
              <a:buNone/>
              <a:tabLst/>
              <a:defRPr/>
            </a:pPr>
            <a:r>
              <a:rPr kumimoji="0" lang="en-US" altLang="zh-CN" sz="9600" b="1" i="0" u="none" strike="noStrike" kern="1200" cap="none" spc="0" normalizeH="0" baseline="0" noProof="0" dirty="0" smtClean="0">
                <a:ln>
                  <a:noFill/>
                </a:ln>
                <a:solidFill>
                  <a:schemeClr val="tx1">
                    <a:lumMod val="65000"/>
                    <a:lumOff val="35000"/>
                  </a:schemeClr>
                </a:solidFill>
                <a:effectLst/>
                <a:uLnTx/>
                <a:uFillTx/>
                <a:latin typeface="华文宋体" pitchFamily="2" charset="-122"/>
                <a:ea typeface="华文宋体" pitchFamily="2" charset="-122"/>
                <a:cs typeface="+mn-cs"/>
              </a:rPr>
              <a:t>    </a:t>
            </a:r>
          </a:p>
          <a:p>
            <a:pPr marL="349250" marR="0" lvl="0" indent="-349250" algn="l" defTabSz="914400" rtl="0" eaLnBrk="1" fontAlgn="auto" latinLnBrk="0" hangingPunct="1">
              <a:lnSpc>
                <a:spcPct val="100000"/>
              </a:lnSpc>
              <a:spcBef>
                <a:spcPts val="2000"/>
              </a:spcBef>
              <a:spcAft>
                <a:spcPts val="0"/>
              </a:spcAft>
              <a:buClr>
                <a:schemeClr val="accent1">
                  <a:lumMod val="60000"/>
                  <a:lumOff val="40000"/>
                </a:schemeClr>
              </a:buClr>
              <a:buSzPct val="110000"/>
              <a:buFont typeface="Wingdings 2" pitchFamily="18" charset="2"/>
              <a:buNone/>
              <a:tabLst/>
              <a:defRPr/>
            </a:pPr>
            <a:r>
              <a:rPr lang="en-US" altLang="zh-CN" sz="9600" b="1" dirty="0" smtClean="0">
                <a:solidFill>
                  <a:schemeClr val="tx1">
                    <a:lumMod val="65000"/>
                    <a:lumOff val="35000"/>
                  </a:schemeClr>
                </a:solidFill>
                <a:latin typeface="华文宋体" pitchFamily="2" charset="-122"/>
                <a:ea typeface="华文宋体" pitchFamily="2" charset="-122"/>
              </a:rPr>
              <a:t>  </a:t>
            </a:r>
            <a:r>
              <a:rPr kumimoji="0" lang="zh-CN" altLang="en-US" sz="9600" b="1" i="0" u="none" strike="noStrike" kern="1200" cap="none" spc="0" normalizeH="0" baseline="0" noProof="0" dirty="0" smtClean="0">
                <a:ln>
                  <a:noFill/>
                </a:ln>
                <a:solidFill>
                  <a:schemeClr val="tx1">
                    <a:lumMod val="65000"/>
                    <a:lumOff val="35000"/>
                  </a:schemeClr>
                </a:solidFill>
                <a:effectLst/>
                <a:uLnTx/>
                <a:uFillTx/>
                <a:latin typeface="华文宋体" pitchFamily="2" charset="-122"/>
                <a:ea typeface="华文宋体" pitchFamily="2" charset="-122"/>
                <a:cs typeface="+mn-cs"/>
              </a:rPr>
              <a:t>学校有</a:t>
            </a:r>
            <a:r>
              <a:rPr kumimoji="0" lang="en-US" altLang="zh-CN" sz="9600" b="1" i="0" u="none" strike="noStrike" kern="1200" cap="none" spc="0" normalizeH="0" baseline="0" noProof="0" dirty="0" smtClean="0">
                <a:ln>
                  <a:noFill/>
                </a:ln>
                <a:solidFill>
                  <a:schemeClr val="tx1">
                    <a:lumMod val="65000"/>
                    <a:lumOff val="35000"/>
                  </a:schemeClr>
                </a:solidFill>
                <a:effectLst/>
                <a:uLnTx/>
                <a:uFillTx/>
                <a:latin typeface="华文宋体" pitchFamily="2" charset="-122"/>
                <a:ea typeface="华文宋体" pitchFamily="2" charset="-122"/>
                <a:cs typeface="+mn-cs"/>
              </a:rPr>
              <a:t>20</a:t>
            </a:r>
            <a:r>
              <a:rPr kumimoji="0" lang="zh-CN" altLang="en-US" sz="9600" b="1" i="0" u="none" strike="noStrike" kern="1200" cap="none" spc="0" normalizeH="0" baseline="0" noProof="0" dirty="0" smtClean="0">
                <a:ln>
                  <a:noFill/>
                </a:ln>
                <a:solidFill>
                  <a:schemeClr val="tx1">
                    <a:lumMod val="65000"/>
                    <a:lumOff val="35000"/>
                  </a:schemeClr>
                </a:solidFill>
                <a:effectLst/>
                <a:uLnTx/>
                <a:uFillTx/>
                <a:latin typeface="华文宋体" pitchFamily="2" charset="-122"/>
                <a:ea typeface="华文宋体" pitchFamily="2" charset="-122"/>
                <a:cs typeface="+mn-cs"/>
              </a:rPr>
              <a:t>多位教授来自多个国家，每位教授都拥有博士或硕士学位，在酒店管理的专业领域</a:t>
            </a:r>
            <a:r>
              <a:rPr kumimoji="0" lang="en-US" altLang="zh-CN" sz="9600" b="1" i="0" u="none" strike="noStrike" kern="1200" cap="none" spc="0" normalizeH="0" baseline="0" noProof="0" dirty="0" smtClean="0">
                <a:ln>
                  <a:noFill/>
                </a:ln>
                <a:solidFill>
                  <a:schemeClr val="tx1">
                    <a:lumMod val="65000"/>
                    <a:lumOff val="35000"/>
                  </a:schemeClr>
                </a:solidFill>
                <a:effectLst/>
                <a:uLnTx/>
                <a:uFillTx/>
                <a:latin typeface="华文宋体" pitchFamily="2" charset="-122"/>
                <a:ea typeface="华文宋体" pitchFamily="2" charset="-122"/>
                <a:cs typeface="+mn-cs"/>
              </a:rPr>
              <a:t> </a:t>
            </a:r>
            <a:r>
              <a:rPr kumimoji="0" lang="zh-CN" altLang="en-US" sz="9600" b="1" i="0" u="none" strike="noStrike" kern="1200" cap="none" spc="0" normalizeH="0" baseline="0" noProof="0" dirty="0" smtClean="0">
                <a:ln>
                  <a:noFill/>
                </a:ln>
                <a:solidFill>
                  <a:schemeClr val="tx1">
                    <a:lumMod val="65000"/>
                    <a:lumOff val="35000"/>
                  </a:schemeClr>
                </a:solidFill>
                <a:effectLst/>
                <a:uLnTx/>
                <a:uFillTx/>
                <a:latin typeface="华文宋体" pitchFamily="2" charset="-122"/>
                <a:ea typeface="华文宋体" pitchFamily="2" charset="-122"/>
                <a:cs typeface="+mn-cs"/>
              </a:rPr>
              <a:t>里，都有多年的丰富任教经验</a:t>
            </a:r>
            <a:r>
              <a:rPr kumimoji="0" lang="zh-CN" altLang="en-US" sz="12800" b="0" i="0" u="none" strike="noStrike" kern="1200" cap="none" spc="0" normalizeH="0" baseline="0" noProof="0" dirty="0" smtClean="0">
                <a:ln>
                  <a:noFill/>
                </a:ln>
                <a:solidFill>
                  <a:schemeClr val="tx1">
                    <a:lumMod val="65000"/>
                    <a:lumOff val="35000"/>
                  </a:schemeClr>
                </a:solidFill>
                <a:effectLst/>
                <a:uLnTx/>
                <a:uFillTx/>
                <a:latin typeface="华文宋体" pitchFamily="2" charset="-122"/>
                <a:ea typeface="华文宋体" pitchFamily="2" charset="-122"/>
                <a:cs typeface="+mn-cs"/>
              </a:rPr>
              <a:t>。</a:t>
            </a:r>
            <a:endParaRPr kumimoji="0" lang="en-US" altLang="zh-CN" sz="12800" b="0" i="0" u="none" strike="noStrike" kern="1200" cap="none" spc="0" normalizeH="0" baseline="0" noProof="0" dirty="0" smtClean="0">
              <a:ln>
                <a:noFill/>
              </a:ln>
              <a:solidFill>
                <a:schemeClr val="tx1">
                  <a:lumMod val="65000"/>
                  <a:lumOff val="35000"/>
                </a:schemeClr>
              </a:solidFill>
              <a:effectLst/>
              <a:uLnTx/>
              <a:uFillTx/>
              <a:latin typeface="华文宋体" pitchFamily="2" charset="-122"/>
              <a:ea typeface="华文宋体" pitchFamily="2" charset="-122"/>
              <a:cs typeface="+mn-cs"/>
            </a:endParaRPr>
          </a:p>
          <a:p>
            <a:pPr marL="349250" marR="0" lvl="0" indent="-349250" algn="l" defTabSz="914400" rtl="0" eaLnBrk="1" fontAlgn="auto" latinLnBrk="0" hangingPunct="1">
              <a:lnSpc>
                <a:spcPct val="100000"/>
              </a:lnSpc>
              <a:spcBef>
                <a:spcPts val="2000"/>
              </a:spcBef>
              <a:spcAft>
                <a:spcPts val="0"/>
              </a:spcAft>
              <a:buClr>
                <a:schemeClr val="accent1">
                  <a:lumMod val="60000"/>
                  <a:lumOff val="40000"/>
                </a:schemeClr>
              </a:buClr>
              <a:buSzPct val="110000"/>
              <a:buFont typeface="Wingdings 2" pitchFamily="18" charset="2"/>
              <a:buNone/>
              <a:tabLst/>
              <a:defRPr/>
            </a:pPr>
            <a:r>
              <a:rPr kumimoji="0" lang="en-US" altLang="zh-CN" sz="70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    </a:t>
            </a:r>
          </a:p>
          <a:p>
            <a:pPr marL="349250" marR="0" lvl="0" indent="-349250" algn="l" defTabSz="914400" rtl="0" eaLnBrk="1" fontAlgn="auto" latinLnBrk="0" hangingPunct="1">
              <a:lnSpc>
                <a:spcPct val="100000"/>
              </a:lnSpc>
              <a:spcBef>
                <a:spcPts val="2000"/>
              </a:spcBef>
              <a:spcAft>
                <a:spcPts val="0"/>
              </a:spcAft>
              <a:buClr>
                <a:schemeClr val="accent1">
                  <a:lumMod val="60000"/>
                  <a:lumOff val="40000"/>
                </a:schemeClr>
              </a:buClr>
              <a:buSzPct val="110000"/>
              <a:buFont typeface="Wingdings 2" pitchFamily="18" charset="2"/>
              <a:buNone/>
              <a:tabLst/>
              <a:defRPr/>
            </a:pPr>
            <a:r>
              <a:rPr kumimoji="0" lang="en-US" altLang="zh-CN" sz="70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 </a:t>
            </a:r>
          </a:p>
          <a:p>
            <a:pPr marL="349250" marR="0" lvl="0" indent="-349250" algn="l" defTabSz="914400" rtl="0" eaLnBrk="1" fontAlgn="auto" latinLnBrk="0" hangingPunct="1">
              <a:lnSpc>
                <a:spcPct val="100000"/>
              </a:lnSpc>
              <a:spcBef>
                <a:spcPts val="2000"/>
              </a:spcBef>
              <a:spcAft>
                <a:spcPts val="0"/>
              </a:spcAft>
              <a:buClr>
                <a:schemeClr val="accent1">
                  <a:lumMod val="60000"/>
                  <a:lumOff val="40000"/>
                </a:schemeClr>
              </a:buClr>
              <a:buSzPct val="110000"/>
              <a:buFont typeface="Wingdings 2" pitchFamily="18" charset="2"/>
              <a:buChar char=""/>
              <a:tabLst/>
              <a:defRPr/>
            </a:pPr>
            <a:endParaRPr kumimoji="0" lang="zh-CN" altLang="en-US" sz="24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endParaRPr>
          </a:p>
          <a:p>
            <a:pPr marL="349250" marR="0" lvl="0" indent="-349250" algn="l" defTabSz="914400" rtl="0" eaLnBrk="1" fontAlgn="auto" latinLnBrk="0" hangingPunct="1">
              <a:lnSpc>
                <a:spcPct val="100000"/>
              </a:lnSpc>
              <a:spcBef>
                <a:spcPts val="2000"/>
              </a:spcBef>
              <a:spcAft>
                <a:spcPts val="0"/>
              </a:spcAft>
              <a:buClr>
                <a:schemeClr val="accent1">
                  <a:lumMod val="60000"/>
                  <a:lumOff val="40000"/>
                </a:schemeClr>
              </a:buClr>
              <a:buSzPct val="110000"/>
              <a:buFont typeface="Wingdings 2" pitchFamily="18" charset="2"/>
              <a:buChar char=""/>
              <a:tabLst/>
              <a:defRPr/>
            </a:pPr>
            <a:endParaRPr kumimoji="0" lang="zh-CN" altLang="en-US" sz="24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sp>
        <p:nvSpPr>
          <p:cNvPr id="8" name="矩形 7"/>
          <p:cNvSpPr/>
          <p:nvPr/>
        </p:nvSpPr>
        <p:spPr>
          <a:xfrm>
            <a:off x="501650" y="2463800"/>
            <a:ext cx="215900" cy="342900"/>
          </a:xfrm>
          <a:prstGeom prst="rect">
            <a:avLst/>
          </a:prstGeom>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solidFill>
                <a:schemeClr val="bg1"/>
              </a:solidFill>
            </a:endParaRPr>
          </a:p>
        </p:txBody>
      </p:sp>
      <p:sp>
        <p:nvSpPr>
          <p:cNvPr id="9" name="矩形 8"/>
          <p:cNvSpPr/>
          <p:nvPr/>
        </p:nvSpPr>
        <p:spPr>
          <a:xfrm>
            <a:off x="501650" y="1295400"/>
            <a:ext cx="215900" cy="355600"/>
          </a:xfrm>
          <a:prstGeom prst="rect">
            <a:avLst/>
          </a:prstGeom>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solidFill>
                <a:schemeClr val="bg1"/>
              </a:solidFill>
            </a:endParaRPr>
          </a:p>
        </p:txBody>
      </p:sp>
      <p:sp>
        <p:nvSpPr>
          <p:cNvPr id="10" name="矩形 9"/>
          <p:cNvSpPr/>
          <p:nvPr/>
        </p:nvSpPr>
        <p:spPr>
          <a:xfrm>
            <a:off x="501650" y="4648200"/>
            <a:ext cx="215900" cy="342900"/>
          </a:xfrm>
          <a:prstGeom prst="rect">
            <a:avLst/>
          </a:prstGeom>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solidFill>
                <a:schemeClr val="bg1"/>
              </a:solidFill>
            </a:endParaRPr>
          </a:p>
        </p:txBody>
      </p:sp>
      <p:sp>
        <p:nvSpPr>
          <p:cNvPr id="11" name="矩形 10"/>
          <p:cNvSpPr/>
          <p:nvPr/>
        </p:nvSpPr>
        <p:spPr>
          <a:xfrm>
            <a:off x="501650" y="3314700"/>
            <a:ext cx="215900" cy="342900"/>
          </a:xfrm>
          <a:prstGeom prst="rect">
            <a:avLst/>
          </a:prstGeom>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solidFill>
                <a:schemeClr val="bg1"/>
              </a:solidFill>
            </a:endParaRPr>
          </a:p>
        </p:txBody>
      </p:sp>
    </p:spTree>
    <p:extLst>
      <p:ext uri="{BB962C8B-B14F-4D97-AF65-F5344CB8AC3E}">
        <p14:creationId xmlns:p14="http://schemas.microsoft.com/office/powerpoint/2010/main" xmlns="" val="36416551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Jumeirah Group_logo_English.eps"/>
          <p:cNvPicPr>
            <a:picLocks noChangeAspect="1"/>
          </p:cNvPicPr>
          <p:nvPr/>
        </p:nvPicPr>
        <p:blipFill>
          <a:blip r:embed="rId2"/>
          <a:srcRect/>
          <a:stretch>
            <a:fillRect/>
          </a:stretch>
        </p:blipFill>
        <p:spPr bwMode="auto">
          <a:xfrm>
            <a:off x="336550" y="234950"/>
            <a:ext cx="1436688" cy="635000"/>
          </a:xfrm>
          <a:prstGeom prst="rect">
            <a:avLst/>
          </a:prstGeom>
          <a:noFill/>
          <a:ln w="9525">
            <a:noFill/>
            <a:miter lim="800000"/>
            <a:headEnd/>
            <a:tailEnd/>
          </a:ln>
        </p:spPr>
      </p:pic>
      <p:sp>
        <p:nvSpPr>
          <p:cNvPr id="31747" name="TextBox 4"/>
          <p:cNvSpPr txBox="1">
            <a:spLocks noChangeArrowheads="1"/>
          </p:cNvSpPr>
          <p:nvPr/>
        </p:nvSpPr>
        <p:spPr bwMode="auto">
          <a:xfrm>
            <a:off x="1588" y="1114425"/>
            <a:ext cx="3543300" cy="5746750"/>
          </a:xfrm>
          <a:prstGeom prst="rect">
            <a:avLst/>
          </a:prstGeom>
          <a:solidFill>
            <a:srgbClr val="857040"/>
          </a:solidFill>
          <a:ln w="9525">
            <a:noFill/>
            <a:miter lim="800000"/>
            <a:headEnd/>
            <a:tailEnd/>
          </a:ln>
        </p:spPr>
        <p:txBody>
          <a:bodyPr lIns="180000" tIns="0" rIns="0" bIns="0" anchor="ctr"/>
          <a:lstStyle/>
          <a:p>
            <a:pPr marL="228600" lvl="1" indent="-227013" defTabSz="889000">
              <a:spcAft>
                <a:spcPct val="25000"/>
              </a:spcAft>
            </a:pPr>
            <a:endParaRPr lang="en-US" altLang="zh-CN" sz="2000" b="1">
              <a:solidFill>
                <a:schemeClr val="bg1"/>
              </a:solidFill>
              <a:latin typeface="楷体" pitchFamily="49" charset="-122"/>
              <a:ea typeface="楷体" pitchFamily="49" charset="-122"/>
              <a:cs typeface="Times New Roman" pitchFamily="18" charset="0"/>
            </a:endParaRPr>
          </a:p>
          <a:p>
            <a:pPr marL="228600" lvl="1" indent="-227013" algn="ctr" defTabSz="889000">
              <a:spcAft>
                <a:spcPct val="25000"/>
              </a:spcAft>
            </a:pPr>
            <a:endParaRPr lang="en-US" altLang="zh-CN" sz="2000" b="1">
              <a:solidFill>
                <a:schemeClr val="bg1"/>
              </a:solidFill>
              <a:latin typeface="楷体" pitchFamily="49" charset="-122"/>
              <a:ea typeface="楷体" pitchFamily="49" charset="-122"/>
              <a:cs typeface="Times New Roman" pitchFamily="18" charset="0"/>
            </a:endParaRPr>
          </a:p>
          <a:p>
            <a:pPr marL="228600" lvl="1" indent="-227013" algn="ctr" defTabSz="889000">
              <a:spcAft>
                <a:spcPct val="25000"/>
              </a:spcAft>
            </a:pPr>
            <a:r>
              <a:rPr lang="zh-CN" altLang="en-US" sz="2400" b="1">
                <a:solidFill>
                  <a:schemeClr val="bg1"/>
                </a:solidFill>
                <a:latin typeface="楷体" pitchFamily="49" charset="-122"/>
                <a:ea typeface="楷体" pitchFamily="49" charset="-122"/>
                <a:cs typeface="Times New Roman" pitchFamily="18" charset="0"/>
              </a:rPr>
              <a:t>瑞士洛桑酒店管理学院</a:t>
            </a:r>
          </a:p>
          <a:p>
            <a:pPr marL="228600" lvl="1" indent="-227013" algn="ctr" defTabSz="889000">
              <a:spcAft>
                <a:spcPct val="25000"/>
              </a:spcAft>
            </a:pPr>
            <a:endParaRPr lang="en-US" altLang="zh-CN" sz="2000" b="1">
              <a:solidFill>
                <a:schemeClr val="bg1"/>
              </a:solidFill>
              <a:latin typeface="楷体" pitchFamily="49" charset="-122"/>
              <a:ea typeface="楷体" pitchFamily="49" charset="-122"/>
              <a:cs typeface="Times New Roman" pitchFamily="18" charset="0"/>
            </a:endParaRPr>
          </a:p>
          <a:p>
            <a:pPr marL="228600" lvl="1" indent="-227013" defTabSz="889000">
              <a:spcAft>
                <a:spcPct val="25000"/>
              </a:spcAft>
              <a:buFontTx/>
              <a:buBlip>
                <a:blip r:embed="rId3"/>
              </a:buBlip>
            </a:pPr>
            <a:r>
              <a:rPr lang="zh-CN" altLang="en-US" sz="2000" b="1">
                <a:solidFill>
                  <a:schemeClr val="bg1"/>
                </a:solidFill>
                <a:latin typeface="楷体" pitchFamily="49" charset="-122"/>
                <a:ea typeface="楷体" pitchFamily="49" charset="-122"/>
                <a:cs typeface="Times New Roman" pitchFamily="18" charset="0"/>
              </a:rPr>
              <a:t>本科和硕士项目学术认证</a:t>
            </a:r>
            <a:endParaRPr lang="en-US" altLang="zh-CN" sz="2000" b="1">
              <a:solidFill>
                <a:schemeClr val="bg1"/>
              </a:solidFill>
              <a:latin typeface="楷体" pitchFamily="49" charset="-122"/>
              <a:ea typeface="楷体" pitchFamily="49" charset="-122"/>
              <a:cs typeface="Times New Roman" pitchFamily="18" charset="0"/>
            </a:endParaRPr>
          </a:p>
          <a:p>
            <a:pPr marL="228600" lvl="1" indent="-227013" defTabSz="889000">
              <a:spcAft>
                <a:spcPct val="25000"/>
              </a:spcAft>
            </a:pPr>
            <a:endParaRPr lang="en-US" altLang="zh-CN" sz="2000" b="1">
              <a:solidFill>
                <a:schemeClr val="bg1"/>
              </a:solidFill>
              <a:latin typeface="楷体" pitchFamily="49" charset="-122"/>
              <a:ea typeface="楷体" pitchFamily="49" charset="-122"/>
              <a:cs typeface="Times New Roman" pitchFamily="18" charset="0"/>
            </a:endParaRPr>
          </a:p>
          <a:p>
            <a:pPr marL="228600" lvl="1" indent="-227013" defTabSz="889000">
              <a:spcAft>
                <a:spcPct val="25000"/>
              </a:spcAft>
              <a:buFontTx/>
              <a:buBlip>
                <a:blip r:embed="rId3"/>
              </a:buBlip>
            </a:pPr>
            <a:r>
              <a:rPr lang="zh-CN" altLang="en-US" sz="2000" b="1">
                <a:solidFill>
                  <a:schemeClr val="bg1"/>
                </a:solidFill>
                <a:latin typeface="楷体" pitchFamily="49" charset="-122"/>
                <a:ea typeface="楷体" pitchFamily="49" charset="-122"/>
                <a:cs typeface="Times New Roman" pitchFamily="18" charset="0"/>
              </a:rPr>
              <a:t>本科生交换项目</a:t>
            </a:r>
            <a:endParaRPr lang="en-US" altLang="zh-CN" sz="2000" b="1">
              <a:solidFill>
                <a:schemeClr val="bg1"/>
              </a:solidFill>
              <a:latin typeface="楷体" pitchFamily="49" charset="-122"/>
              <a:ea typeface="楷体" pitchFamily="49" charset="-122"/>
              <a:cs typeface="Times New Roman" pitchFamily="18" charset="0"/>
            </a:endParaRPr>
          </a:p>
          <a:p>
            <a:pPr marL="228600" lvl="1" indent="-227013" defTabSz="889000">
              <a:spcAft>
                <a:spcPct val="25000"/>
              </a:spcAft>
            </a:pPr>
            <a:endParaRPr lang="en-US" altLang="zh-CN" sz="2000" b="1">
              <a:solidFill>
                <a:schemeClr val="bg1"/>
              </a:solidFill>
              <a:latin typeface="楷体" pitchFamily="49" charset="-122"/>
              <a:ea typeface="楷体" pitchFamily="49" charset="-122"/>
              <a:cs typeface="Times New Roman" pitchFamily="18" charset="0"/>
            </a:endParaRPr>
          </a:p>
          <a:p>
            <a:pPr marL="228600" lvl="1" indent="-227013" defTabSz="889000">
              <a:spcAft>
                <a:spcPct val="25000"/>
              </a:spcAft>
              <a:buFontTx/>
              <a:buBlip>
                <a:blip r:embed="rId3"/>
              </a:buBlip>
            </a:pPr>
            <a:r>
              <a:rPr lang="zh-CN" altLang="en-US" sz="2000" b="1">
                <a:solidFill>
                  <a:schemeClr val="bg1"/>
                </a:solidFill>
                <a:latin typeface="楷体" pitchFamily="49" charset="-122"/>
                <a:ea typeface="楷体" pitchFamily="49" charset="-122"/>
                <a:cs typeface="Times New Roman" pitchFamily="18" charset="0"/>
              </a:rPr>
              <a:t>洛桑的硕士可以在迪拜学习一门课</a:t>
            </a:r>
            <a:endParaRPr lang="en-US" altLang="zh-CN" sz="2000" b="1">
              <a:solidFill>
                <a:schemeClr val="bg1"/>
              </a:solidFill>
              <a:latin typeface="楷体" pitchFamily="49" charset="-122"/>
              <a:ea typeface="楷体" pitchFamily="49" charset="-122"/>
              <a:cs typeface="Times New Roman" pitchFamily="18" charset="0"/>
            </a:endParaRPr>
          </a:p>
          <a:p>
            <a:pPr marL="228600" lvl="1" indent="-227013" defTabSz="889000">
              <a:spcAft>
                <a:spcPct val="25000"/>
              </a:spcAft>
            </a:pPr>
            <a:endParaRPr lang="en-US" altLang="zh-CN" sz="2000" b="1">
              <a:solidFill>
                <a:schemeClr val="bg1"/>
              </a:solidFill>
              <a:latin typeface="楷体" pitchFamily="49" charset="-122"/>
              <a:ea typeface="楷体" pitchFamily="49" charset="-122"/>
              <a:cs typeface="Times New Roman" pitchFamily="18" charset="0"/>
            </a:endParaRPr>
          </a:p>
          <a:p>
            <a:pPr marL="228600" lvl="1" indent="-227013" defTabSz="889000">
              <a:spcAft>
                <a:spcPct val="25000"/>
              </a:spcAft>
              <a:buFontTx/>
              <a:buBlip>
                <a:blip r:embed="rId3"/>
              </a:buBlip>
            </a:pPr>
            <a:r>
              <a:rPr lang="zh-CN" altLang="en-US" sz="2000" b="1">
                <a:solidFill>
                  <a:schemeClr val="bg1"/>
                </a:solidFill>
                <a:latin typeface="楷体" pitchFamily="49" charset="-122"/>
                <a:ea typeface="楷体" pitchFamily="49" charset="-122"/>
                <a:cs typeface="Times New Roman" pitchFamily="18" charset="0"/>
              </a:rPr>
              <a:t>迪拜的学生可以在洛桑学习一门课</a:t>
            </a:r>
            <a:endParaRPr lang="en-US" altLang="zh-CN" sz="2000" b="1">
              <a:solidFill>
                <a:schemeClr val="bg1"/>
              </a:solidFill>
              <a:latin typeface="楷体" pitchFamily="49" charset="-122"/>
              <a:ea typeface="楷体" pitchFamily="49" charset="-122"/>
              <a:cs typeface="Times New Roman" pitchFamily="18" charset="0"/>
            </a:endParaRPr>
          </a:p>
          <a:p>
            <a:pPr marL="228600" lvl="1" indent="-227013" defTabSz="889000">
              <a:spcAft>
                <a:spcPct val="25000"/>
              </a:spcAft>
            </a:pPr>
            <a:endParaRPr lang="en-US" altLang="zh-CN" sz="2000" b="1">
              <a:solidFill>
                <a:schemeClr val="bg1"/>
              </a:solidFill>
              <a:latin typeface="楷体" pitchFamily="49" charset="-122"/>
              <a:ea typeface="楷体" pitchFamily="49" charset="-122"/>
              <a:cs typeface="Times New Roman" pitchFamily="18" charset="0"/>
            </a:endParaRPr>
          </a:p>
          <a:p>
            <a:pPr marL="228600" lvl="1" indent="-227013" defTabSz="889000">
              <a:spcAft>
                <a:spcPct val="25000"/>
              </a:spcAft>
              <a:buFontTx/>
              <a:buBlip>
                <a:blip r:embed="rId3"/>
              </a:buBlip>
            </a:pPr>
            <a:r>
              <a:rPr lang="zh-CN" altLang="en-US" sz="2000" b="1">
                <a:solidFill>
                  <a:schemeClr val="bg1"/>
                </a:solidFill>
                <a:latin typeface="楷体" pitchFamily="49" charset="-122"/>
                <a:ea typeface="楷体" pitchFamily="49" charset="-122"/>
                <a:cs typeface="Times New Roman" pitchFamily="18" charset="0"/>
              </a:rPr>
              <a:t>洛桑酒店管理学院每年来迪拜进行年度学术审查</a:t>
            </a:r>
            <a:endParaRPr lang="en-US" altLang="zh-CN" sz="2000" b="1">
              <a:solidFill>
                <a:schemeClr val="bg1"/>
              </a:solidFill>
              <a:latin typeface="楷体" pitchFamily="49" charset="-122"/>
              <a:ea typeface="楷体" pitchFamily="49" charset="-122"/>
              <a:cs typeface="Times New Roman" pitchFamily="18" charset="0"/>
            </a:endParaRPr>
          </a:p>
          <a:p>
            <a:pPr marL="228600" lvl="1" indent="-227013" defTabSz="889000">
              <a:spcAft>
                <a:spcPct val="25000"/>
              </a:spcAft>
            </a:pPr>
            <a:endParaRPr lang="en-US" altLang="zh-CN" sz="2000" b="1">
              <a:solidFill>
                <a:schemeClr val="bg1"/>
              </a:solidFill>
              <a:latin typeface="楷体" pitchFamily="49" charset="-122"/>
              <a:ea typeface="楷体" pitchFamily="49" charset="-122"/>
              <a:cs typeface="Times New Roman" pitchFamily="18" charset="0"/>
            </a:endParaRPr>
          </a:p>
          <a:p>
            <a:pPr defTabSz="889000">
              <a:spcBef>
                <a:spcPts val="1200"/>
              </a:spcBef>
            </a:pPr>
            <a:endParaRPr lang="en-US" altLang="zh-CN" sz="2000" b="1">
              <a:solidFill>
                <a:srgbClr val="FFFFFF"/>
              </a:solidFill>
              <a:latin typeface="楷体" pitchFamily="49" charset="-122"/>
              <a:ea typeface="楷体" pitchFamily="49" charset="-122"/>
            </a:endParaRPr>
          </a:p>
        </p:txBody>
      </p:sp>
      <p:pic>
        <p:nvPicPr>
          <p:cNvPr id="31748" name="Picture 4" descr="The Emirates Academy of Hospitality Management.JPG"/>
          <p:cNvPicPr>
            <a:picLocks noChangeAspect="1"/>
          </p:cNvPicPr>
          <p:nvPr/>
        </p:nvPicPr>
        <p:blipFill>
          <a:blip r:embed="rId4"/>
          <a:srcRect/>
          <a:stretch>
            <a:fillRect/>
          </a:stretch>
        </p:blipFill>
        <p:spPr bwMode="auto">
          <a:xfrm>
            <a:off x="6010275" y="234950"/>
            <a:ext cx="2965450" cy="833438"/>
          </a:xfrm>
          <a:prstGeom prst="rect">
            <a:avLst/>
          </a:prstGeom>
          <a:noFill/>
          <a:ln w="9525">
            <a:noFill/>
            <a:miter lim="800000"/>
            <a:headEnd/>
            <a:tailEnd/>
          </a:ln>
        </p:spPr>
      </p:pic>
      <p:pic>
        <p:nvPicPr>
          <p:cNvPr id="31749" name="Picture 2" descr="B:\Marketing Shared\Photos\@frequently used photos\EHL photos\02  Outside View.JPG"/>
          <p:cNvPicPr>
            <a:picLocks noChangeAspect="1" noChangeArrowheads="1"/>
          </p:cNvPicPr>
          <p:nvPr/>
        </p:nvPicPr>
        <p:blipFill>
          <a:blip r:embed="rId5"/>
          <a:srcRect l="34474" r="4201"/>
          <a:stretch>
            <a:fillRect/>
          </a:stretch>
        </p:blipFill>
        <p:spPr bwMode="auto">
          <a:xfrm>
            <a:off x="3541713" y="1114425"/>
            <a:ext cx="5602287" cy="5746750"/>
          </a:xfrm>
          <a:prstGeom prst="rect">
            <a:avLst/>
          </a:prstGeom>
          <a:noFill/>
          <a:ln w="9525">
            <a:noFill/>
            <a:miter lim="800000"/>
            <a:headEnd/>
            <a:tailEnd/>
          </a:ln>
        </p:spPr>
      </p:pic>
      <p:pic>
        <p:nvPicPr>
          <p:cNvPr id="31750" name="Picture 7" descr="http://www.universityfairs.com/files/directory_images/ehl-pic2.jpg"/>
          <p:cNvPicPr>
            <a:picLocks noChangeAspect="1" noChangeArrowheads="1"/>
          </p:cNvPicPr>
          <p:nvPr/>
        </p:nvPicPr>
        <p:blipFill>
          <a:blip r:embed="rId6"/>
          <a:srcRect l="19052" r="15440"/>
          <a:stretch>
            <a:fillRect/>
          </a:stretch>
        </p:blipFill>
        <p:spPr bwMode="auto">
          <a:xfrm>
            <a:off x="3541713" y="1117600"/>
            <a:ext cx="5602287" cy="57435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Jumeirah Group_logo_English.eps"/>
          <p:cNvPicPr>
            <a:picLocks noChangeAspect="1"/>
          </p:cNvPicPr>
          <p:nvPr/>
        </p:nvPicPr>
        <p:blipFill>
          <a:blip r:embed="rId2"/>
          <a:srcRect/>
          <a:stretch>
            <a:fillRect/>
          </a:stretch>
        </p:blipFill>
        <p:spPr bwMode="auto">
          <a:xfrm>
            <a:off x="336550" y="234950"/>
            <a:ext cx="1436688" cy="635000"/>
          </a:xfrm>
          <a:prstGeom prst="rect">
            <a:avLst/>
          </a:prstGeom>
          <a:noFill/>
          <a:ln w="9525">
            <a:noFill/>
            <a:miter lim="800000"/>
            <a:headEnd/>
            <a:tailEnd/>
          </a:ln>
        </p:spPr>
      </p:pic>
      <p:sp>
        <p:nvSpPr>
          <p:cNvPr id="32771" name="TextBox 4"/>
          <p:cNvSpPr txBox="1">
            <a:spLocks noChangeArrowheads="1"/>
          </p:cNvSpPr>
          <p:nvPr/>
        </p:nvSpPr>
        <p:spPr bwMode="auto">
          <a:xfrm>
            <a:off x="0" y="1114425"/>
            <a:ext cx="3541713" cy="5746750"/>
          </a:xfrm>
          <a:prstGeom prst="rect">
            <a:avLst/>
          </a:prstGeom>
          <a:solidFill>
            <a:srgbClr val="857040"/>
          </a:solidFill>
          <a:ln w="9525">
            <a:noFill/>
            <a:miter lim="800000"/>
            <a:headEnd/>
            <a:tailEnd/>
          </a:ln>
        </p:spPr>
        <p:txBody>
          <a:bodyPr lIns="180000" tIns="0" rIns="0" bIns="0" anchor="ctr"/>
          <a:lstStyle/>
          <a:p>
            <a:pPr marL="228600" lvl="1" indent="-227013" algn="ctr" defTabSz="889000">
              <a:spcAft>
                <a:spcPct val="25000"/>
              </a:spcAft>
            </a:pPr>
            <a:r>
              <a:rPr lang="zh-CN" altLang="en-US" sz="2400" b="1">
                <a:solidFill>
                  <a:schemeClr val="bg1"/>
                </a:solidFill>
                <a:latin typeface="楷体" pitchFamily="49" charset="-122"/>
                <a:ea typeface="楷体" pitchFamily="49" charset="-122"/>
                <a:cs typeface="Times New Roman" pitchFamily="18" charset="0"/>
              </a:rPr>
              <a:t>康奈尔大学</a:t>
            </a:r>
            <a:endParaRPr lang="en-US" altLang="zh-CN" sz="2400" b="1">
              <a:solidFill>
                <a:schemeClr val="bg1"/>
              </a:solidFill>
              <a:latin typeface="楷体" pitchFamily="49" charset="-122"/>
              <a:ea typeface="楷体" pitchFamily="49" charset="-122"/>
              <a:cs typeface="Times New Roman" pitchFamily="18" charset="0"/>
            </a:endParaRPr>
          </a:p>
          <a:p>
            <a:pPr marL="228600" lvl="1" indent="-227013" algn="ctr" defTabSz="889000">
              <a:spcAft>
                <a:spcPct val="25000"/>
              </a:spcAft>
            </a:pPr>
            <a:endParaRPr lang="zh-CN" altLang="en-US" sz="800" b="1">
              <a:solidFill>
                <a:schemeClr val="bg1"/>
              </a:solidFill>
              <a:latin typeface="楷体" pitchFamily="49" charset="-122"/>
              <a:ea typeface="楷体" pitchFamily="49" charset="-122"/>
              <a:cs typeface="Times New Roman" pitchFamily="18" charset="0"/>
            </a:endParaRPr>
          </a:p>
          <a:p>
            <a:pPr marL="228600" lvl="1" indent="-227013" defTabSz="889000">
              <a:spcAft>
                <a:spcPct val="25000"/>
              </a:spcAft>
              <a:buFontTx/>
              <a:buBlip>
                <a:blip r:embed="rId3"/>
              </a:buBlip>
            </a:pPr>
            <a:r>
              <a:rPr lang="zh-CN" altLang="en-US" sz="2000" b="1">
                <a:solidFill>
                  <a:schemeClr val="bg1"/>
                </a:solidFill>
                <a:latin typeface="楷体" pitchFamily="49" charset="-122"/>
                <a:ea typeface="楷体" pitchFamily="49" charset="-122"/>
                <a:cs typeface="Times New Roman" pitchFamily="18" charset="0"/>
              </a:rPr>
              <a:t>位于美国纽约州伊萨卡内</a:t>
            </a:r>
          </a:p>
          <a:p>
            <a:pPr marL="228600" lvl="1" indent="-227013" defTabSz="889000">
              <a:spcAft>
                <a:spcPct val="25000"/>
              </a:spcAft>
              <a:buFontTx/>
              <a:buBlip>
                <a:blip r:embed="rId3"/>
              </a:buBlip>
            </a:pPr>
            <a:r>
              <a:rPr lang="zh-CN" altLang="en-US" sz="2000" b="1">
                <a:solidFill>
                  <a:schemeClr val="bg1"/>
                </a:solidFill>
                <a:latin typeface="楷体" pitchFamily="49" charset="-122"/>
                <a:ea typeface="楷体" pitchFamily="49" charset="-122"/>
                <a:cs typeface="Times New Roman" pitchFamily="18" charset="0"/>
              </a:rPr>
              <a:t>在本科第三年的在校生可到康奈尔大学完成一学期的学习</a:t>
            </a:r>
          </a:p>
          <a:p>
            <a:pPr marL="228600" lvl="1" indent="-227013" defTabSz="889000">
              <a:spcAft>
                <a:spcPct val="25000"/>
              </a:spcAft>
              <a:buFontTx/>
              <a:buBlip>
                <a:blip r:embed="rId3"/>
              </a:buBlip>
            </a:pPr>
            <a:r>
              <a:rPr lang="zh-CN" altLang="en-US" sz="2000" b="1">
                <a:solidFill>
                  <a:schemeClr val="bg1"/>
                </a:solidFill>
                <a:latin typeface="楷体" pitchFamily="49" charset="-122"/>
                <a:ea typeface="楷体" pitchFamily="49" charset="-122"/>
                <a:cs typeface="Times New Roman" pitchFamily="18" charset="0"/>
              </a:rPr>
              <a:t>获得更多酒店管理专业的学习经验</a:t>
            </a:r>
          </a:p>
          <a:p>
            <a:pPr marL="228600" lvl="1" indent="-227013" defTabSz="889000">
              <a:spcAft>
                <a:spcPct val="25000"/>
              </a:spcAft>
              <a:buFontTx/>
              <a:buBlip>
                <a:blip r:embed="rId3"/>
              </a:buBlip>
            </a:pPr>
            <a:r>
              <a:rPr lang="zh-CN" altLang="en-US" sz="2000" b="1">
                <a:solidFill>
                  <a:schemeClr val="bg1"/>
                </a:solidFill>
                <a:latin typeface="楷体" pitchFamily="49" charset="-122"/>
                <a:ea typeface="楷体" pitchFamily="49" charset="-122"/>
                <a:cs typeface="Times New Roman" pitchFamily="18" charset="0"/>
              </a:rPr>
              <a:t>学分相互认可</a:t>
            </a:r>
            <a:r>
              <a:rPr lang="zh-CN" altLang="en-US" sz="2000" b="1">
                <a:solidFill>
                  <a:schemeClr val="bg1"/>
                </a:solidFill>
                <a:latin typeface="Verdana" pitchFamily="34" charset="0"/>
                <a:cs typeface="Times New Roman" pitchFamily="18" charset="0"/>
              </a:rPr>
              <a:t> </a:t>
            </a:r>
            <a:r>
              <a:rPr lang="zh-CN" altLang="en-US" sz="2000">
                <a:cs typeface="Times New Roman" pitchFamily="18" charset="0"/>
              </a:rPr>
              <a:t/>
            </a:r>
            <a:br>
              <a:rPr lang="zh-CN" altLang="en-US" sz="2000">
                <a:cs typeface="Times New Roman" pitchFamily="18" charset="0"/>
              </a:rPr>
            </a:br>
            <a:endParaRPr lang="zh-CN" altLang="en-US" sz="2000" b="1">
              <a:solidFill>
                <a:schemeClr val="bg1"/>
              </a:solidFill>
              <a:latin typeface="Verdana" pitchFamily="34" charset="0"/>
              <a:cs typeface="Times New Roman" pitchFamily="18" charset="0"/>
            </a:endParaRPr>
          </a:p>
          <a:p>
            <a:pPr marL="228600" lvl="1" indent="-227013" defTabSz="889000">
              <a:spcAft>
                <a:spcPct val="25000"/>
              </a:spcAft>
            </a:pPr>
            <a:endParaRPr lang="zh-CN" altLang="en-US" sz="2000" b="1">
              <a:solidFill>
                <a:schemeClr val="bg1"/>
              </a:solidFill>
              <a:latin typeface="Verdana" pitchFamily="34" charset="0"/>
              <a:cs typeface="Times New Roman" pitchFamily="18" charset="0"/>
            </a:endParaRPr>
          </a:p>
          <a:p>
            <a:pPr marL="228600" lvl="1" indent="-227013" defTabSz="889000">
              <a:spcAft>
                <a:spcPct val="25000"/>
              </a:spcAft>
            </a:pPr>
            <a:endParaRPr lang="zh-CN" altLang="en-US" sz="2000" b="1">
              <a:solidFill>
                <a:schemeClr val="bg1"/>
              </a:solidFill>
              <a:latin typeface="Verdana" pitchFamily="34" charset="0"/>
              <a:cs typeface="Times New Roman" pitchFamily="18" charset="0"/>
            </a:endParaRPr>
          </a:p>
          <a:p>
            <a:pPr marL="228600" lvl="1" indent="-227013" defTabSz="889000">
              <a:spcAft>
                <a:spcPct val="25000"/>
              </a:spcAft>
            </a:pPr>
            <a:endParaRPr lang="zh-CN" altLang="en-US" sz="2000" b="1">
              <a:solidFill>
                <a:schemeClr val="bg1"/>
              </a:solidFill>
              <a:latin typeface="Times New Roman" pitchFamily="18" charset="0"/>
              <a:cs typeface="Times New Roman" pitchFamily="18" charset="0"/>
            </a:endParaRPr>
          </a:p>
          <a:p>
            <a:pPr defTabSz="889000">
              <a:spcBef>
                <a:spcPts val="1200"/>
              </a:spcBef>
            </a:pPr>
            <a:endParaRPr lang="en-US" altLang="zh-CN" sz="2000">
              <a:solidFill>
                <a:srgbClr val="FFFFFF"/>
              </a:solidFill>
              <a:latin typeface="Verdana" pitchFamily="34" charset="0"/>
              <a:cs typeface="Times New Roman" pitchFamily="18" charset="0"/>
            </a:endParaRPr>
          </a:p>
        </p:txBody>
      </p:sp>
      <p:pic>
        <p:nvPicPr>
          <p:cNvPr id="32772" name="Picture 4" descr="The Emirates Academy of Hospitality Management.JPG"/>
          <p:cNvPicPr>
            <a:picLocks noChangeAspect="1"/>
          </p:cNvPicPr>
          <p:nvPr/>
        </p:nvPicPr>
        <p:blipFill>
          <a:blip r:embed="rId4"/>
          <a:srcRect/>
          <a:stretch>
            <a:fillRect/>
          </a:stretch>
        </p:blipFill>
        <p:spPr bwMode="auto">
          <a:xfrm>
            <a:off x="6010275" y="234950"/>
            <a:ext cx="2965450" cy="833438"/>
          </a:xfrm>
          <a:prstGeom prst="rect">
            <a:avLst/>
          </a:prstGeom>
          <a:noFill/>
          <a:ln w="9525">
            <a:noFill/>
            <a:miter lim="800000"/>
            <a:headEnd/>
            <a:tailEnd/>
          </a:ln>
        </p:spPr>
      </p:pic>
      <p:pic>
        <p:nvPicPr>
          <p:cNvPr id="32773" name="Picture 3"/>
          <p:cNvPicPr>
            <a:picLocks noChangeAspect="1"/>
          </p:cNvPicPr>
          <p:nvPr/>
        </p:nvPicPr>
        <p:blipFill>
          <a:blip r:embed="rId5"/>
          <a:srcRect l="16833" r="10129"/>
          <a:stretch>
            <a:fillRect/>
          </a:stretch>
        </p:blipFill>
        <p:spPr bwMode="auto">
          <a:xfrm>
            <a:off x="3532188" y="1114425"/>
            <a:ext cx="5611812" cy="5746750"/>
          </a:xfrm>
          <a:prstGeom prst="rect">
            <a:avLst/>
          </a:prstGeom>
          <a:noFill/>
          <a:ln w="9525">
            <a:noFill/>
            <a:miter lim="800000"/>
            <a:headEnd/>
            <a:tailEnd/>
          </a:ln>
        </p:spPr>
      </p:pic>
      <p:grpSp>
        <p:nvGrpSpPr>
          <p:cNvPr id="2" name="Group 2"/>
          <p:cNvGrpSpPr>
            <a:grpSpLocks/>
          </p:cNvGrpSpPr>
          <p:nvPr/>
        </p:nvGrpSpPr>
        <p:grpSpPr bwMode="auto">
          <a:xfrm>
            <a:off x="3175" y="4643438"/>
            <a:ext cx="3541713" cy="2214562"/>
            <a:chOff x="3175" y="4643438"/>
            <a:chExt cx="3541713" cy="2214562"/>
          </a:xfrm>
        </p:grpSpPr>
        <p:sp>
          <p:nvSpPr>
            <p:cNvPr id="7" name="Rectangle 6"/>
            <p:cNvSpPr/>
            <p:nvPr/>
          </p:nvSpPr>
          <p:spPr bwMode="auto">
            <a:xfrm>
              <a:off x="3175" y="4643438"/>
              <a:ext cx="3541713" cy="2214562"/>
            </a:xfrm>
            <a:prstGeom prst="rect">
              <a:avLst/>
            </a:prstGeom>
            <a:solidFill>
              <a:srgbClr val="9E3838"/>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tLang="zh-CN">
                <a:solidFill>
                  <a:srgbClr val="FFFFFF"/>
                </a:solidFill>
                <a:ea typeface="ＭＳ Ｐゴシック" pitchFamily="34" charset="-128"/>
              </a:endParaRPr>
            </a:p>
          </p:txBody>
        </p:sp>
        <p:pic>
          <p:nvPicPr>
            <p:cNvPr id="32776" name="Picture 13" descr="http://www.seriouseats.com/images/2012/09/20120921-cornell-university-seal.jpg"/>
            <p:cNvPicPr>
              <a:picLocks noChangeAspect="1" noChangeArrowheads="1"/>
            </p:cNvPicPr>
            <p:nvPr/>
          </p:nvPicPr>
          <p:blipFill>
            <a:blip r:embed="rId6"/>
            <a:srcRect t="7968" b="6088"/>
            <a:stretch>
              <a:fillRect/>
            </a:stretch>
          </p:blipFill>
          <p:spPr bwMode="auto">
            <a:xfrm>
              <a:off x="307808" y="4760127"/>
              <a:ext cx="2948153" cy="1981185"/>
            </a:xfrm>
            <a:prstGeom prst="rect">
              <a:avLst/>
            </a:prstGeom>
            <a:noFill/>
            <a:ln w="9525">
              <a:noFill/>
              <a:miter lim="800000"/>
              <a:headEnd/>
              <a:tailEnd/>
            </a:ln>
          </p:spPr>
        </p:pic>
      </p:gr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Jumeirah Group_logo_English.eps"/>
          <p:cNvPicPr>
            <a:picLocks noChangeAspect="1"/>
          </p:cNvPicPr>
          <p:nvPr/>
        </p:nvPicPr>
        <p:blipFill>
          <a:blip r:embed="rId3"/>
          <a:srcRect/>
          <a:stretch>
            <a:fillRect/>
          </a:stretch>
        </p:blipFill>
        <p:spPr bwMode="auto">
          <a:xfrm>
            <a:off x="336550" y="234950"/>
            <a:ext cx="1436688" cy="635000"/>
          </a:xfrm>
          <a:prstGeom prst="rect">
            <a:avLst/>
          </a:prstGeom>
          <a:noFill/>
          <a:ln w="9525">
            <a:noFill/>
            <a:miter lim="800000"/>
            <a:headEnd/>
            <a:tailEnd/>
          </a:ln>
        </p:spPr>
      </p:pic>
      <p:sp>
        <p:nvSpPr>
          <p:cNvPr id="35843" name="TextBox 4"/>
          <p:cNvSpPr txBox="1">
            <a:spLocks noChangeArrowheads="1"/>
          </p:cNvSpPr>
          <p:nvPr/>
        </p:nvSpPr>
        <p:spPr bwMode="auto">
          <a:xfrm>
            <a:off x="0" y="1068388"/>
            <a:ext cx="9144000" cy="5746750"/>
          </a:xfrm>
          <a:prstGeom prst="rect">
            <a:avLst/>
          </a:prstGeom>
          <a:solidFill>
            <a:schemeClr val="bg1"/>
          </a:solidFill>
          <a:ln w="9525">
            <a:noFill/>
            <a:miter lim="800000"/>
            <a:headEnd/>
            <a:tailEnd/>
          </a:ln>
        </p:spPr>
        <p:txBody>
          <a:bodyPr lIns="180000" tIns="0" rIns="0" bIns="0" anchor="ctr"/>
          <a:lstStyle/>
          <a:p>
            <a:pPr marL="228600" lvl="1" indent="-227013" defTabSz="889000">
              <a:spcAft>
                <a:spcPct val="25000"/>
              </a:spcAft>
            </a:pPr>
            <a:r>
              <a:rPr lang="en-US" altLang="zh-CN" sz="2800" b="1">
                <a:solidFill>
                  <a:schemeClr val="bg1"/>
                </a:solidFill>
                <a:cs typeface="Times New Roman" pitchFamily="18" charset="0"/>
              </a:rPr>
              <a:t/>
            </a:r>
            <a:br>
              <a:rPr lang="en-US" altLang="zh-CN" sz="2800" b="1">
                <a:solidFill>
                  <a:schemeClr val="bg1"/>
                </a:solidFill>
                <a:cs typeface="Times New Roman" pitchFamily="18" charset="0"/>
              </a:rPr>
            </a:br>
            <a:endParaRPr lang="en-US" altLang="zh-CN" sz="1500" b="1">
              <a:solidFill>
                <a:schemeClr val="bg1"/>
              </a:solidFill>
              <a:latin typeface="Times New Roman" pitchFamily="18" charset="0"/>
              <a:cs typeface="Times New Roman" pitchFamily="18" charset="0"/>
            </a:endParaRPr>
          </a:p>
          <a:p>
            <a:pPr defTabSz="889000">
              <a:spcBef>
                <a:spcPts val="1200"/>
              </a:spcBef>
            </a:pPr>
            <a:endParaRPr lang="en-US" altLang="zh-CN" sz="1400">
              <a:solidFill>
                <a:srgbClr val="FFFFFF"/>
              </a:solidFill>
              <a:latin typeface="Verdana" pitchFamily="34" charset="0"/>
              <a:cs typeface="Times New Roman" pitchFamily="18" charset="0"/>
            </a:endParaRPr>
          </a:p>
        </p:txBody>
      </p:sp>
      <p:pic>
        <p:nvPicPr>
          <p:cNvPr id="35844" name="Picture 4" descr="The Emirates Academy of Hospitality Management.JPG"/>
          <p:cNvPicPr>
            <a:picLocks noChangeAspect="1"/>
          </p:cNvPicPr>
          <p:nvPr/>
        </p:nvPicPr>
        <p:blipFill>
          <a:blip r:embed="rId4"/>
          <a:srcRect/>
          <a:stretch>
            <a:fillRect/>
          </a:stretch>
        </p:blipFill>
        <p:spPr bwMode="auto">
          <a:xfrm>
            <a:off x="6010275" y="234950"/>
            <a:ext cx="2965450" cy="833438"/>
          </a:xfrm>
          <a:prstGeom prst="rect">
            <a:avLst/>
          </a:prstGeom>
          <a:noFill/>
          <a:ln w="9525">
            <a:noFill/>
            <a:miter lim="800000"/>
            <a:headEnd/>
            <a:tailEnd/>
          </a:ln>
        </p:spPr>
      </p:pic>
      <p:sp>
        <p:nvSpPr>
          <p:cNvPr id="35845" name="TextBox 5"/>
          <p:cNvSpPr txBox="1">
            <a:spLocks noChangeArrowheads="1"/>
          </p:cNvSpPr>
          <p:nvPr/>
        </p:nvSpPr>
        <p:spPr bwMode="auto">
          <a:xfrm>
            <a:off x="0" y="1123950"/>
            <a:ext cx="9144000" cy="522288"/>
          </a:xfrm>
          <a:prstGeom prst="rect">
            <a:avLst/>
          </a:prstGeom>
          <a:solidFill>
            <a:srgbClr val="857040"/>
          </a:solidFill>
          <a:ln w="9525">
            <a:noFill/>
            <a:miter lim="800000"/>
            <a:headEnd/>
            <a:tailEnd/>
          </a:ln>
        </p:spPr>
        <p:txBody>
          <a:bodyPr>
            <a:spAutoFit/>
          </a:bodyPr>
          <a:lstStyle/>
          <a:p>
            <a:pPr algn="ctr"/>
            <a:r>
              <a:rPr lang="zh-CN" altLang="en-US" sz="2800" b="1">
                <a:solidFill>
                  <a:schemeClr val="bg1"/>
                </a:solidFill>
                <a:latin typeface="楷体" pitchFamily="49" charset="-122"/>
                <a:ea typeface="楷体" pitchFamily="49" charset="-122"/>
                <a:cs typeface="Times New Roman" pitchFamily="18" charset="0"/>
              </a:rPr>
              <a:t>国 际 性 的 认 证</a:t>
            </a:r>
          </a:p>
        </p:txBody>
      </p:sp>
      <p:sp>
        <p:nvSpPr>
          <p:cNvPr id="35846" name="TextBox 6"/>
          <p:cNvSpPr txBox="1">
            <a:spLocks noChangeArrowheads="1"/>
          </p:cNvSpPr>
          <p:nvPr/>
        </p:nvSpPr>
        <p:spPr bwMode="auto">
          <a:xfrm>
            <a:off x="2033588" y="1946275"/>
            <a:ext cx="7126287" cy="708025"/>
          </a:xfrm>
          <a:prstGeom prst="rect">
            <a:avLst/>
          </a:prstGeom>
          <a:noFill/>
          <a:ln w="9525">
            <a:noFill/>
            <a:miter lim="800000"/>
            <a:headEnd/>
            <a:tailEnd/>
          </a:ln>
        </p:spPr>
        <p:txBody>
          <a:bodyPr>
            <a:spAutoFit/>
          </a:bodyPr>
          <a:lstStyle/>
          <a:p>
            <a:r>
              <a:rPr lang="zh-CN" altLang="en-US" sz="2000" b="1">
                <a:latin typeface="楷体" pitchFamily="49" charset="-122"/>
                <a:ea typeface="楷体" pitchFamily="49" charset="-122"/>
                <a:cs typeface="Times New Roman" pitchFamily="18" charset="0"/>
              </a:rPr>
              <a:t>阿拉伯联合酋长国</a:t>
            </a:r>
            <a:endParaRPr lang="en-US" altLang="zh-CN" sz="2000" b="1">
              <a:latin typeface="楷体" pitchFamily="49" charset="-122"/>
              <a:ea typeface="楷体" pitchFamily="49" charset="-122"/>
              <a:cs typeface="Times New Roman" pitchFamily="18" charset="0"/>
            </a:endParaRPr>
          </a:p>
          <a:p>
            <a:r>
              <a:rPr lang="zh-CN" altLang="en-US" sz="2000">
                <a:latin typeface="楷体" pitchFamily="49" charset="-122"/>
                <a:ea typeface="楷体" pitchFamily="49" charset="-122"/>
                <a:cs typeface="Times New Roman" pitchFamily="18" charset="0"/>
              </a:rPr>
              <a:t>最高科学教育研究中心</a:t>
            </a:r>
          </a:p>
        </p:txBody>
      </p:sp>
      <p:sp>
        <p:nvSpPr>
          <p:cNvPr id="35847" name="TextBox 7"/>
          <p:cNvSpPr txBox="1">
            <a:spLocks noChangeArrowheads="1"/>
          </p:cNvSpPr>
          <p:nvPr/>
        </p:nvSpPr>
        <p:spPr bwMode="auto">
          <a:xfrm>
            <a:off x="2017713" y="2792413"/>
            <a:ext cx="6748462" cy="708025"/>
          </a:xfrm>
          <a:prstGeom prst="rect">
            <a:avLst/>
          </a:prstGeom>
          <a:noFill/>
          <a:ln w="9525">
            <a:noFill/>
            <a:miter lim="800000"/>
            <a:headEnd/>
            <a:tailEnd/>
          </a:ln>
        </p:spPr>
        <p:txBody>
          <a:bodyPr>
            <a:spAutoFit/>
          </a:bodyPr>
          <a:lstStyle/>
          <a:p>
            <a:r>
              <a:rPr lang="zh-CN" altLang="en-US" sz="2000" b="1">
                <a:latin typeface="楷体" pitchFamily="49" charset="-122"/>
                <a:ea typeface="楷体" pitchFamily="49" charset="-122"/>
                <a:cs typeface="Times New Roman" pitchFamily="18" charset="0"/>
              </a:rPr>
              <a:t>澳大利亚 </a:t>
            </a:r>
          </a:p>
          <a:p>
            <a:r>
              <a:rPr lang="zh-CN" altLang="en-US" sz="2000">
                <a:latin typeface="楷体" pitchFamily="49" charset="-122"/>
                <a:ea typeface="楷体" pitchFamily="49" charset="-122"/>
                <a:cs typeface="Times New Roman" pitchFamily="18" charset="0"/>
              </a:rPr>
              <a:t>国际旅游酒店管理教育中心 </a:t>
            </a:r>
            <a:r>
              <a:rPr lang="en-US" altLang="zh-CN">
                <a:latin typeface="Verdana" pitchFamily="34" charset="0"/>
                <a:ea typeface="楷体" pitchFamily="49" charset="-122"/>
                <a:cs typeface="Times New Roman" pitchFamily="18" charset="0"/>
              </a:rPr>
              <a:t>(THE-ICE)</a:t>
            </a:r>
          </a:p>
        </p:txBody>
      </p:sp>
      <p:sp>
        <p:nvSpPr>
          <p:cNvPr id="35848" name="TextBox 8"/>
          <p:cNvSpPr txBox="1">
            <a:spLocks noChangeArrowheads="1"/>
          </p:cNvSpPr>
          <p:nvPr/>
        </p:nvSpPr>
        <p:spPr bwMode="auto">
          <a:xfrm>
            <a:off x="2049463" y="3771900"/>
            <a:ext cx="6748462" cy="708025"/>
          </a:xfrm>
          <a:prstGeom prst="rect">
            <a:avLst/>
          </a:prstGeom>
          <a:noFill/>
          <a:ln w="9525">
            <a:noFill/>
            <a:miter lim="800000"/>
            <a:headEnd/>
            <a:tailEnd/>
          </a:ln>
        </p:spPr>
        <p:txBody>
          <a:bodyPr>
            <a:spAutoFit/>
          </a:bodyPr>
          <a:lstStyle/>
          <a:p>
            <a:r>
              <a:rPr lang="zh-CN" altLang="en-US" sz="2000" b="1">
                <a:latin typeface="楷体" pitchFamily="49" charset="-122"/>
                <a:ea typeface="楷体" pitchFamily="49" charset="-122"/>
                <a:cs typeface="Times New Roman" pitchFamily="18" charset="0"/>
              </a:rPr>
              <a:t>英国</a:t>
            </a:r>
            <a:endParaRPr lang="en-US" altLang="zh-CN" sz="2000" b="1">
              <a:latin typeface="楷体" pitchFamily="49" charset="-122"/>
              <a:ea typeface="楷体" pitchFamily="49" charset="-122"/>
              <a:cs typeface="Times New Roman" pitchFamily="18" charset="0"/>
            </a:endParaRPr>
          </a:p>
          <a:p>
            <a:r>
              <a:rPr lang="zh-CN" altLang="en-US" sz="2000">
                <a:latin typeface="楷体" pitchFamily="49" charset="-122"/>
                <a:ea typeface="楷体" pitchFamily="49" charset="-122"/>
                <a:cs typeface="Times New Roman" pitchFamily="18" charset="0"/>
              </a:rPr>
              <a:t>酒店管理学院</a:t>
            </a:r>
          </a:p>
        </p:txBody>
      </p:sp>
      <p:pic>
        <p:nvPicPr>
          <p:cNvPr id="35849" name="Picture 2"/>
          <p:cNvPicPr>
            <a:picLocks noChangeAspect="1" noChangeArrowheads="1"/>
          </p:cNvPicPr>
          <p:nvPr/>
        </p:nvPicPr>
        <p:blipFill>
          <a:blip r:embed="rId5"/>
          <a:srcRect t="21542" r="172" b="8826"/>
          <a:stretch>
            <a:fillRect/>
          </a:stretch>
        </p:blipFill>
        <p:spPr bwMode="auto">
          <a:xfrm>
            <a:off x="0" y="4622800"/>
            <a:ext cx="9144000" cy="2238375"/>
          </a:xfrm>
          <a:prstGeom prst="rect">
            <a:avLst/>
          </a:prstGeom>
          <a:noFill/>
          <a:ln w="9525">
            <a:noFill/>
            <a:miter lim="800000"/>
            <a:headEnd/>
            <a:tailEnd/>
          </a:ln>
        </p:spPr>
      </p:pic>
      <p:pic>
        <p:nvPicPr>
          <p:cNvPr id="35850" name="Picture 11"/>
          <p:cNvPicPr>
            <a:picLocks noChangeAspect="1" noChangeArrowheads="1"/>
          </p:cNvPicPr>
          <p:nvPr/>
        </p:nvPicPr>
        <p:blipFill>
          <a:blip r:embed="rId6"/>
          <a:srcRect t="16527" b="17319"/>
          <a:stretch>
            <a:fillRect/>
          </a:stretch>
        </p:blipFill>
        <p:spPr bwMode="auto">
          <a:xfrm>
            <a:off x="479425" y="3732213"/>
            <a:ext cx="1389063" cy="725487"/>
          </a:xfrm>
          <a:prstGeom prst="rect">
            <a:avLst/>
          </a:prstGeom>
          <a:noFill/>
          <a:ln w="9525">
            <a:noFill/>
            <a:miter lim="800000"/>
            <a:headEnd/>
            <a:tailEnd/>
          </a:ln>
        </p:spPr>
      </p:pic>
      <p:pic>
        <p:nvPicPr>
          <p:cNvPr id="35851" name="Picture 13"/>
          <p:cNvPicPr>
            <a:picLocks noChangeAspect="1" noChangeArrowheads="1"/>
          </p:cNvPicPr>
          <p:nvPr/>
        </p:nvPicPr>
        <p:blipFill>
          <a:blip r:embed="rId7"/>
          <a:srcRect/>
          <a:stretch>
            <a:fillRect/>
          </a:stretch>
        </p:blipFill>
        <p:spPr bwMode="auto">
          <a:xfrm>
            <a:off x="668338" y="1730375"/>
            <a:ext cx="812800" cy="1062038"/>
          </a:xfrm>
          <a:prstGeom prst="rect">
            <a:avLst/>
          </a:prstGeom>
          <a:noFill/>
          <a:ln w="9525">
            <a:noFill/>
            <a:miter lim="800000"/>
            <a:headEnd/>
            <a:tailEnd/>
          </a:ln>
        </p:spPr>
      </p:pic>
      <p:pic>
        <p:nvPicPr>
          <p:cNvPr id="35852" name="Picture 14"/>
          <p:cNvPicPr>
            <a:picLocks noChangeAspect="1" noChangeArrowheads="1"/>
          </p:cNvPicPr>
          <p:nvPr/>
        </p:nvPicPr>
        <p:blipFill>
          <a:blip r:embed="rId8"/>
          <a:srcRect/>
          <a:stretch>
            <a:fillRect/>
          </a:stretch>
        </p:blipFill>
        <p:spPr bwMode="auto">
          <a:xfrm>
            <a:off x="473075" y="2924175"/>
            <a:ext cx="1395413" cy="703263"/>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Jumeirah Group_logo_English.eps"/>
          <p:cNvPicPr>
            <a:picLocks noChangeAspect="1"/>
          </p:cNvPicPr>
          <p:nvPr/>
        </p:nvPicPr>
        <p:blipFill>
          <a:blip r:embed="rId2"/>
          <a:srcRect/>
          <a:stretch>
            <a:fillRect/>
          </a:stretch>
        </p:blipFill>
        <p:spPr bwMode="auto">
          <a:xfrm>
            <a:off x="336550" y="234950"/>
            <a:ext cx="1873250" cy="898554"/>
          </a:xfrm>
          <a:prstGeom prst="rect">
            <a:avLst/>
          </a:prstGeom>
          <a:noFill/>
          <a:ln w="9525">
            <a:noFill/>
            <a:miter lim="800000"/>
            <a:headEnd/>
            <a:tailEnd/>
          </a:ln>
        </p:spPr>
      </p:pic>
      <p:pic>
        <p:nvPicPr>
          <p:cNvPr id="7" name="Picture 4" descr="The Emirates Academy of Hospitality Management.JPG"/>
          <p:cNvPicPr>
            <a:picLocks noGrp="1" noChangeAspect="1"/>
          </p:cNvPicPr>
          <p:nvPr>
            <p:ph idx="1"/>
          </p:nvPr>
        </p:nvPicPr>
        <p:blipFill>
          <a:blip r:embed="rId3"/>
          <a:srcRect/>
          <a:stretch>
            <a:fillRect/>
          </a:stretch>
        </p:blipFill>
        <p:spPr bwMode="auto">
          <a:xfrm>
            <a:off x="5949950" y="234950"/>
            <a:ext cx="3194050" cy="898554"/>
          </a:xfrm>
          <a:prstGeom prst="rect">
            <a:avLst/>
          </a:prstGeom>
          <a:noFill/>
          <a:ln w="9525">
            <a:noFill/>
            <a:miter lim="800000"/>
            <a:headEnd/>
            <a:tailEnd/>
          </a:ln>
        </p:spPr>
      </p:pic>
      <p:pic>
        <p:nvPicPr>
          <p:cNvPr id="4" name="Picture 2"/>
          <p:cNvPicPr>
            <a:picLocks noChangeAspect="1" noChangeArrowheads="1"/>
          </p:cNvPicPr>
          <p:nvPr/>
        </p:nvPicPr>
        <p:blipFill>
          <a:blip r:embed="rId4"/>
          <a:srcRect/>
          <a:stretch>
            <a:fillRect/>
          </a:stretch>
        </p:blipFill>
        <p:spPr bwMode="auto">
          <a:xfrm>
            <a:off x="622300" y="1285860"/>
            <a:ext cx="7878790" cy="5143536"/>
          </a:xfrm>
          <a:prstGeom prst="rect">
            <a:avLst/>
          </a:prstGeom>
          <a:noFill/>
          <a:ln w="9525">
            <a:noFill/>
            <a:miter lim="800000"/>
            <a:headEnd/>
            <a:tailEnd/>
          </a:ln>
          <a:effectLst/>
        </p:spPr>
      </p:pic>
      <p:sp>
        <p:nvSpPr>
          <p:cNvPr id="5" name="文字方塊 1"/>
          <p:cNvSpPr txBox="1"/>
          <p:nvPr/>
        </p:nvSpPr>
        <p:spPr>
          <a:xfrm>
            <a:off x="2682603" y="808850"/>
            <a:ext cx="3286397" cy="523220"/>
          </a:xfrm>
          <a:prstGeom prst="rect">
            <a:avLst/>
          </a:prstGeom>
          <a:noFill/>
        </p:spPr>
        <p:txBody>
          <a:bodyPr wrap="square" rtlCol="0">
            <a:spAutoFit/>
          </a:bodyPr>
          <a:lstStyle/>
          <a:p>
            <a:r>
              <a:rPr kumimoji="1" lang="zh-TW" altLang="en-US" sz="2800" dirty="0" smtClean="0"/>
              <a:t>我們的教授及顧問</a:t>
            </a:r>
            <a:endParaRPr kumimoji="1" lang="zh-TW" altLang="en-US" sz="2800" dirty="0"/>
          </a:p>
        </p:txBody>
      </p:sp>
    </p:spTree>
    <p:extLst>
      <p:ext uri="{BB962C8B-B14F-4D97-AF65-F5344CB8AC3E}">
        <p14:creationId xmlns:p14="http://schemas.microsoft.com/office/powerpoint/2010/main" xmlns="" val="36416551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613.jpg"/>
          <p:cNvPicPr>
            <a:picLocks noChangeAspect="1"/>
          </p:cNvPicPr>
          <p:nvPr/>
        </p:nvPicPr>
        <p:blipFill>
          <a:blip r:embed="rId2"/>
          <a:srcRect l="3745"/>
          <a:stretch>
            <a:fillRect/>
          </a:stretch>
        </p:blipFill>
        <p:spPr bwMode="auto">
          <a:xfrm>
            <a:off x="3175" y="1111250"/>
            <a:ext cx="3060700" cy="2506663"/>
          </a:xfrm>
          <a:prstGeom prst="rect">
            <a:avLst/>
          </a:prstGeom>
          <a:noFill/>
          <a:ln w="9525">
            <a:noFill/>
            <a:miter lim="800000"/>
            <a:headEnd/>
            <a:tailEnd/>
          </a:ln>
        </p:spPr>
      </p:pic>
      <p:pic>
        <p:nvPicPr>
          <p:cNvPr id="34819" name="Picture 8" descr="613.jpg"/>
          <p:cNvPicPr>
            <a:picLocks noChangeAspect="1"/>
          </p:cNvPicPr>
          <p:nvPr/>
        </p:nvPicPr>
        <p:blipFill>
          <a:blip r:embed="rId3"/>
          <a:srcRect l="34648" r="14546"/>
          <a:stretch>
            <a:fillRect/>
          </a:stretch>
        </p:blipFill>
        <p:spPr bwMode="auto">
          <a:xfrm>
            <a:off x="3063875" y="1111250"/>
            <a:ext cx="3016250" cy="2506663"/>
          </a:xfrm>
          <a:prstGeom prst="rect">
            <a:avLst/>
          </a:prstGeom>
          <a:noFill/>
          <a:ln w="9525">
            <a:noFill/>
            <a:miter lim="800000"/>
            <a:headEnd/>
            <a:tailEnd/>
          </a:ln>
        </p:spPr>
      </p:pic>
      <p:pic>
        <p:nvPicPr>
          <p:cNvPr id="34820" name="Picture 9" descr="613.jpg"/>
          <p:cNvPicPr>
            <a:picLocks noChangeAspect="1"/>
          </p:cNvPicPr>
          <p:nvPr/>
        </p:nvPicPr>
        <p:blipFill>
          <a:blip r:embed="rId4"/>
          <a:srcRect r="4375"/>
          <a:stretch>
            <a:fillRect/>
          </a:stretch>
        </p:blipFill>
        <p:spPr bwMode="auto">
          <a:xfrm>
            <a:off x="6080125" y="1111250"/>
            <a:ext cx="3060700" cy="2506663"/>
          </a:xfrm>
          <a:prstGeom prst="rect">
            <a:avLst/>
          </a:prstGeom>
          <a:noFill/>
          <a:ln w="9525">
            <a:noFill/>
            <a:miter lim="800000"/>
            <a:headEnd/>
            <a:tailEnd/>
          </a:ln>
        </p:spPr>
      </p:pic>
      <p:pic>
        <p:nvPicPr>
          <p:cNvPr id="34821" name="Picture 3" descr="Jumeirah Group_logo_English.eps"/>
          <p:cNvPicPr>
            <a:picLocks noChangeAspect="1"/>
          </p:cNvPicPr>
          <p:nvPr/>
        </p:nvPicPr>
        <p:blipFill>
          <a:blip r:embed="rId5"/>
          <a:srcRect/>
          <a:stretch>
            <a:fillRect/>
          </a:stretch>
        </p:blipFill>
        <p:spPr bwMode="auto">
          <a:xfrm>
            <a:off x="336550" y="234950"/>
            <a:ext cx="1436688" cy="635000"/>
          </a:xfrm>
          <a:prstGeom prst="rect">
            <a:avLst/>
          </a:prstGeom>
          <a:noFill/>
          <a:ln w="9525">
            <a:noFill/>
            <a:miter lim="800000"/>
            <a:headEnd/>
            <a:tailEnd/>
          </a:ln>
        </p:spPr>
      </p:pic>
      <p:sp>
        <p:nvSpPr>
          <p:cNvPr id="34822" name="TextBox 4"/>
          <p:cNvSpPr txBox="1">
            <a:spLocks noChangeArrowheads="1"/>
          </p:cNvSpPr>
          <p:nvPr/>
        </p:nvSpPr>
        <p:spPr bwMode="auto">
          <a:xfrm>
            <a:off x="0" y="3617913"/>
            <a:ext cx="9144000" cy="3397250"/>
          </a:xfrm>
          <a:prstGeom prst="rect">
            <a:avLst/>
          </a:prstGeom>
          <a:solidFill>
            <a:srgbClr val="857040"/>
          </a:solidFill>
          <a:ln w="9525">
            <a:noFill/>
            <a:miter lim="800000"/>
            <a:headEnd/>
            <a:tailEnd/>
          </a:ln>
        </p:spPr>
        <p:txBody>
          <a:bodyPr lIns="180000" tIns="187200" rIns="0" bIns="0"/>
          <a:lstStyle/>
          <a:p>
            <a:endParaRPr lang="en-US" altLang="zh-CN" sz="2400" b="1">
              <a:solidFill>
                <a:schemeClr val="bg1"/>
              </a:solidFill>
              <a:latin typeface="Verdana" pitchFamily="34" charset="0"/>
            </a:endParaRPr>
          </a:p>
          <a:p>
            <a:endParaRPr lang="en-US" altLang="zh-CN" sz="500" b="1">
              <a:solidFill>
                <a:schemeClr val="bg1"/>
              </a:solidFill>
              <a:latin typeface="Verdana" pitchFamily="34" charset="0"/>
            </a:endParaRPr>
          </a:p>
          <a:p>
            <a:endParaRPr lang="en-US" altLang="zh-CN" sz="500" b="1">
              <a:solidFill>
                <a:schemeClr val="bg1"/>
              </a:solidFill>
              <a:latin typeface="Verdana" pitchFamily="34" charset="0"/>
            </a:endParaRPr>
          </a:p>
          <a:p>
            <a:endParaRPr lang="en-US" altLang="zh-CN" sz="500" b="1">
              <a:solidFill>
                <a:schemeClr val="bg1"/>
              </a:solidFill>
              <a:latin typeface="Verdana" pitchFamily="34" charset="0"/>
            </a:endParaRPr>
          </a:p>
          <a:p>
            <a:r>
              <a:rPr lang="zh-CN" altLang="en-US" sz="2400" b="1">
                <a:solidFill>
                  <a:schemeClr val="bg1"/>
                </a:solidFill>
                <a:latin typeface="楷体" pitchFamily="49" charset="-122"/>
                <a:ea typeface="楷体" pitchFamily="49" charset="-122"/>
              </a:rPr>
              <a:t>师 资</a:t>
            </a:r>
            <a:endParaRPr lang="en-US" altLang="zh-CN" sz="2400" b="1">
              <a:solidFill>
                <a:schemeClr val="bg1"/>
              </a:solidFill>
              <a:latin typeface="楷体" pitchFamily="49" charset="-122"/>
              <a:ea typeface="楷体" pitchFamily="49" charset="-122"/>
            </a:endParaRPr>
          </a:p>
        </p:txBody>
      </p:sp>
      <p:sp>
        <p:nvSpPr>
          <p:cNvPr id="34823" name="TextBox 4"/>
          <p:cNvSpPr txBox="1">
            <a:spLocks noChangeArrowheads="1"/>
          </p:cNvSpPr>
          <p:nvPr/>
        </p:nvSpPr>
        <p:spPr bwMode="auto">
          <a:xfrm>
            <a:off x="3175" y="4533900"/>
            <a:ext cx="4178300" cy="2111375"/>
          </a:xfrm>
          <a:prstGeom prst="rect">
            <a:avLst/>
          </a:prstGeom>
          <a:noFill/>
          <a:ln w="9525">
            <a:noFill/>
            <a:miter lim="800000"/>
            <a:headEnd/>
            <a:tailEnd/>
          </a:ln>
        </p:spPr>
        <p:txBody>
          <a:bodyPr lIns="0" tIns="0" rIns="0" bIns="0"/>
          <a:lstStyle/>
          <a:p>
            <a:pPr marL="228600" lvl="2" defTabSz="889000"/>
            <a:endParaRPr lang="en-US" altLang="zh-CN" sz="500" b="1">
              <a:solidFill>
                <a:schemeClr val="bg1"/>
              </a:solidFill>
              <a:latin typeface="楷体" pitchFamily="49" charset="-122"/>
              <a:ea typeface="楷体" pitchFamily="49" charset="-122"/>
              <a:cs typeface="Arial" pitchFamily="34" charset="0"/>
            </a:endParaRPr>
          </a:p>
          <a:p>
            <a:pPr marL="228600" lvl="2" defTabSz="889000">
              <a:buFontTx/>
              <a:buBlip>
                <a:blip r:embed="rId6"/>
              </a:buBlip>
            </a:pPr>
            <a:endParaRPr lang="en-US" altLang="zh-CN" sz="2400" b="1">
              <a:solidFill>
                <a:schemeClr val="bg1"/>
              </a:solidFill>
              <a:latin typeface="楷体" pitchFamily="49" charset="-122"/>
              <a:ea typeface="楷体" pitchFamily="49" charset="-122"/>
              <a:cs typeface="Arial" pitchFamily="34" charset="0"/>
            </a:endParaRPr>
          </a:p>
          <a:p>
            <a:pPr marL="228600" lvl="2" defTabSz="889000">
              <a:buFontTx/>
              <a:buBlip>
                <a:blip r:embed="rId6"/>
              </a:buBlip>
            </a:pPr>
            <a:r>
              <a:rPr lang="zh-CN" altLang="en-US" sz="2000" b="1">
                <a:solidFill>
                  <a:schemeClr val="bg1"/>
                </a:solidFill>
                <a:latin typeface="楷体" pitchFamily="49" charset="-122"/>
                <a:ea typeface="楷体" pitchFamily="49" charset="-122"/>
                <a:cs typeface="Arial" pitchFamily="34" charset="0"/>
              </a:rPr>
              <a:t>招聘于全球各地</a:t>
            </a:r>
            <a:endParaRPr lang="en-US" altLang="zh-CN" sz="2000" b="1">
              <a:solidFill>
                <a:schemeClr val="bg1"/>
              </a:solidFill>
              <a:latin typeface="楷体" pitchFamily="49" charset="-122"/>
              <a:ea typeface="楷体" pitchFamily="49" charset="-122"/>
              <a:cs typeface="Arial" pitchFamily="34" charset="0"/>
            </a:endParaRPr>
          </a:p>
          <a:p>
            <a:pPr marL="228600" lvl="2" defTabSz="889000">
              <a:buFontTx/>
              <a:buBlip>
                <a:blip r:embed="rId6"/>
              </a:buBlip>
            </a:pPr>
            <a:r>
              <a:rPr lang="zh-CN" altLang="en-US" sz="2000" b="1">
                <a:solidFill>
                  <a:schemeClr val="bg1"/>
                </a:solidFill>
                <a:latin typeface="楷体" pitchFamily="49" charset="-122"/>
                <a:ea typeface="楷体" pitchFamily="49" charset="-122"/>
                <a:cs typeface="Arial" pitchFamily="34" charset="0"/>
              </a:rPr>
              <a:t>丰富的业界经验</a:t>
            </a:r>
            <a:endParaRPr lang="en-US" altLang="zh-CN" sz="2000" b="1">
              <a:solidFill>
                <a:schemeClr val="bg1"/>
              </a:solidFill>
              <a:latin typeface="楷体" pitchFamily="49" charset="-122"/>
              <a:ea typeface="楷体" pitchFamily="49" charset="-122"/>
              <a:cs typeface="Arial" pitchFamily="34" charset="0"/>
            </a:endParaRPr>
          </a:p>
          <a:p>
            <a:pPr marL="228600" lvl="2" defTabSz="889000">
              <a:buFontTx/>
              <a:buBlip>
                <a:blip r:embed="rId6"/>
              </a:buBlip>
            </a:pPr>
            <a:r>
              <a:rPr lang="zh-CN" altLang="en-US" sz="2000" b="1">
                <a:solidFill>
                  <a:schemeClr val="bg1"/>
                </a:solidFill>
                <a:latin typeface="楷体" pitchFamily="49" charset="-122"/>
                <a:ea typeface="楷体" pitchFamily="49" charset="-122"/>
                <a:cs typeface="Arial" pitchFamily="34" charset="0"/>
              </a:rPr>
              <a:t>各自行业的精英</a:t>
            </a:r>
            <a:endParaRPr lang="en-US" altLang="zh-CN" sz="2000" b="1">
              <a:solidFill>
                <a:schemeClr val="bg1"/>
              </a:solidFill>
              <a:latin typeface="楷体" pitchFamily="49" charset="-122"/>
              <a:ea typeface="楷体" pitchFamily="49" charset="-122"/>
              <a:cs typeface="Arial" pitchFamily="34" charset="0"/>
            </a:endParaRPr>
          </a:p>
        </p:txBody>
      </p:sp>
      <p:sp>
        <p:nvSpPr>
          <p:cNvPr id="34824" name="TextBox 5"/>
          <p:cNvSpPr txBox="1">
            <a:spLocks noChangeArrowheads="1"/>
          </p:cNvSpPr>
          <p:nvPr/>
        </p:nvSpPr>
        <p:spPr bwMode="auto">
          <a:xfrm>
            <a:off x="4648200" y="4162425"/>
            <a:ext cx="4178300" cy="1854200"/>
          </a:xfrm>
          <a:prstGeom prst="rect">
            <a:avLst/>
          </a:prstGeom>
          <a:noFill/>
          <a:ln w="9525">
            <a:noFill/>
            <a:miter lim="800000"/>
            <a:headEnd/>
            <a:tailEnd/>
          </a:ln>
        </p:spPr>
        <p:txBody>
          <a:bodyPr lIns="0" tIns="0" rIns="0" bIns="0"/>
          <a:lstStyle/>
          <a:p>
            <a:pPr marL="0" lvl="1" indent="-227013" defTabSz="889000">
              <a:buFontTx/>
              <a:buBlip>
                <a:blip r:embed="rId6"/>
              </a:buBlip>
            </a:pPr>
            <a:endParaRPr lang="en-US" altLang="zh-CN" sz="1700" b="1">
              <a:solidFill>
                <a:schemeClr val="bg1"/>
              </a:solidFill>
              <a:latin typeface="Verdana" pitchFamily="34" charset="0"/>
              <a:cs typeface="Arial" pitchFamily="34" charset="0"/>
            </a:endParaRPr>
          </a:p>
          <a:p>
            <a:pPr marL="0" lvl="1" indent="-227013" defTabSz="889000">
              <a:buFontTx/>
              <a:buBlip>
                <a:blip r:embed="rId6"/>
              </a:buBlip>
            </a:pPr>
            <a:endParaRPr lang="en-US" altLang="zh-CN" sz="2400" b="1">
              <a:solidFill>
                <a:schemeClr val="bg1"/>
              </a:solidFill>
              <a:latin typeface="Verdana" pitchFamily="34" charset="0"/>
              <a:cs typeface="Arial" pitchFamily="34" charset="0"/>
            </a:endParaRPr>
          </a:p>
          <a:p>
            <a:pPr marL="0" lvl="1" indent="-227013" defTabSz="889000">
              <a:buFontTx/>
              <a:buBlip>
                <a:blip r:embed="rId6"/>
              </a:buBlip>
            </a:pPr>
            <a:r>
              <a:rPr lang="zh-CN" altLang="en-US" sz="2000" b="1">
                <a:solidFill>
                  <a:schemeClr val="bg1"/>
                </a:solidFill>
                <a:latin typeface="楷体" pitchFamily="49" charset="-122"/>
                <a:ea typeface="楷体" pitchFamily="49" charset="-122"/>
                <a:cs typeface="Arial" pitchFamily="34" charset="0"/>
              </a:rPr>
              <a:t>专业涉及</a:t>
            </a:r>
            <a:r>
              <a:rPr lang="en-US" altLang="zh-CN" sz="2000" b="1">
                <a:solidFill>
                  <a:schemeClr val="bg1"/>
                </a:solidFill>
                <a:latin typeface="楷体" pitchFamily="49" charset="-122"/>
                <a:ea typeface="楷体" pitchFamily="49" charset="-122"/>
                <a:cs typeface="Arial" pitchFamily="34" charset="0"/>
              </a:rPr>
              <a:t>:</a:t>
            </a:r>
          </a:p>
          <a:p>
            <a:pPr marL="457200" lvl="2" indent="-227013" defTabSz="889000">
              <a:buFontTx/>
              <a:buBlip>
                <a:blip r:embed="rId6"/>
              </a:buBlip>
            </a:pPr>
            <a:r>
              <a:rPr lang="zh-CN" altLang="en-US" sz="2000" b="1">
                <a:solidFill>
                  <a:schemeClr val="bg1"/>
                </a:solidFill>
                <a:latin typeface="楷体" pitchFamily="49" charset="-122"/>
                <a:ea typeface="楷体" pitchFamily="49" charset="-122"/>
                <a:cs typeface="Arial" pitchFamily="34" charset="0"/>
              </a:rPr>
              <a:t>酒店业教育</a:t>
            </a:r>
            <a:endParaRPr lang="en-US" altLang="zh-CN" sz="2000" b="1">
              <a:solidFill>
                <a:schemeClr val="bg1"/>
              </a:solidFill>
              <a:latin typeface="楷体" pitchFamily="49" charset="-122"/>
              <a:ea typeface="楷体" pitchFamily="49" charset="-122"/>
              <a:cs typeface="Arial" pitchFamily="34" charset="0"/>
            </a:endParaRPr>
          </a:p>
          <a:p>
            <a:pPr marL="457200" lvl="2" indent="-227013" defTabSz="889000">
              <a:buFontTx/>
              <a:buBlip>
                <a:blip r:embed="rId6"/>
              </a:buBlip>
            </a:pPr>
            <a:r>
              <a:rPr lang="zh-CN" altLang="en-US" sz="2000" b="1">
                <a:solidFill>
                  <a:schemeClr val="bg1"/>
                </a:solidFill>
                <a:latin typeface="楷体" pitchFamily="49" charset="-122"/>
                <a:ea typeface="楷体" pitchFamily="49" charset="-122"/>
                <a:cs typeface="Arial" pitchFamily="34" charset="0"/>
              </a:rPr>
              <a:t>服务行业研究</a:t>
            </a:r>
            <a:endParaRPr lang="en-US" altLang="zh-CN" sz="2000" b="1">
              <a:solidFill>
                <a:schemeClr val="bg1"/>
              </a:solidFill>
              <a:latin typeface="楷体" pitchFamily="49" charset="-122"/>
              <a:ea typeface="楷体" pitchFamily="49" charset="-122"/>
              <a:cs typeface="Arial" pitchFamily="34" charset="0"/>
            </a:endParaRPr>
          </a:p>
          <a:p>
            <a:pPr marL="457200" lvl="2" indent="-227013" defTabSz="889000">
              <a:buFontTx/>
              <a:buBlip>
                <a:blip r:embed="rId6"/>
              </a:buBlip>
            </a:pPr>
            <a:r>
              <a:rPr lang="zh-CN" altLang="en-US" sz="2000" b="1">
                <a:solidFill>
                  <a:schemeClr val="bg1"/>
                </a:solidFill>
                <a:latin typeface="楷体" pitchFamily="49" charset="-122"/>
                <a:ea typeface="楷体" pitchFamily="49" charset="-122"/>
                <a:cs typeface="Arial" pitchFamily="34" charset="0"/>
              </a:rPr>
              <a:t>商业管理</a:t>
            </a:r>
            <a:endParaRPr lang="en-US" altLang="zh-CN" sz="2000" b="1">
              <a:solidFill>
                <a:schemeClr val="bg1"/>
              </a:solidFill>
              <a:latin typeface="楷体" pitchFamily="49" charset="-122"/>
              <a:ea typeface="楷体" pitchFamily="49" charset="-122"/>
              <a:cs typeface="Arial" pitchFamily="34" charset="0"/>
            </a:endParaRPr>
          </a:p>
          <a:p>
            <a:pPr marL="457200" lvl="2" indent="-227013" defTabSz="889000">
              <a:buFontTx/>
              <a:buBlip>
                <a:blip r:embed="rId6"/>
              </a:buBlip>
            </a:pPr>
            <a:r>
              <a:rPr lang="zh-CN" altLang="en-US" sz="2000" b="1">
                <a:solidFill>
                  <a:schemeClr val="bg1"/>
                </a:solidFill>
                <a:latin typeface="楷体" pitchFamily="49" charset="-122"/>
                <a:ea typeface="楷体" pitchFamily="49" charset="-122"/>
                <a:cs typeface="Arial" pitchFamily="34" charset="0"/>
              </a:rPr>
              <a:t>世界上获奖无数的厨师团队</a:t>
            </a:r>
            <a:endParaRPr lang="en-US" altLang="zh-CN" sz="2000" b="1">
              <a:solidFill>
                <a:schemeClr val="bg1"/>
              </a:solidFill>
              <a:latin typeface="楷体" pitchFamily="49" charset="-122"/>
              <a:ea typeface="楷体" pitchFamily="49" charset="-122"/>
              <a:cs typeface="Arial" pitchFamily="34" charset="0"/>
            </a:endParaRPr>
          </a:p>
        </p:txBody>
      </p:sp>
      <p:pic>
        <p:nvPicPr>
          <p:cNvPr id="34825" name="Picture 8" descr="The Emirates Academy of Hospitality Management.JPG"/>
          <p:cNvPicPr>
            <a:picLocks noChangeAspect="1"/>
          </p:cNvPicPr>
          <p:nvPr/>
        </p:nvPicPr>
        <p:blipFill>
          <a:blip r:embed="rId7"/>
          <a:srcRect/>
          <a:stretch>
            <a:fillRect/>
          </a:stretch>
        </p:blipFill>
        <p:spPr bwMode="auto">
          <a:xfrm>
            <a:off x="6010275" y="234950"/>
            <a:ext cx="2965450" cy="833438"/>
          </a:xfrm>
          <a:prstGeom prst="rect">
            <a:avLst/>
          </a:prstGeom>
          <a:noFill/>
          <a:ln w="9525">
            <a:noFill/>
            <a:miter lim="800000"/>
            <a:headEnd/>
            <a:tailEnd/>
          </a:ln>
        </p:spPr>
      </p:pic>
      <p:pic>
        <p:nvPicPr>
          <p:cNvPr id="34826" name="Picture 11" descr="\\Eahm-sql-01\marketing\Images\Photos - 2011\classroom pictures\_D9O0879.tif"/>
          <p:cNvPicPr>
            <a:picLocks noChangeAspect="1" noChangeArrowheads="1"/>
          </p:cNvPicPr>
          <p:nvPr/>
        </p:nvPicPr>
        <p:blipFill>
          <a:blip r:embed="rId8"/>
          <a:srcRect t="28349" b="30795"/>
          <a:stretch>
            <a:fillRect/>
          </a:stretch>
        </p:blipFill>
        <p:spPr bwMode="auto">
          <a:xfrm>
            <a:off x="0" y="1111250"/>
            <a:ext cx="9140825" cy="2506663"/>
          </a:xfrm>
          <a:prstGeom prst="rect">
            <a:avLst/>
          </a:prstGeom>
          <a:noFill/>
          <a:ln w="9525">
            <a:noFill/>
            <a:miter lim="800000"/>
            <a:headEnd/>
            <a:tailEnd/>
          </a:ln>
        </p:spPr>
      </p:pic>
      <p:pic>
        <p:nvPicPr>
          <p:cNvPr id="34827" name="Picture 13" descr="C:\Users\annelieb\AppData\Local\Microsoft\Windows\Temporary Internet Files\Low\Content.IE5\WLF1N4K9\Jumeirah_Himalayas_Hotel_-_Lobby[1].jpg"/>
          <p:cNvPicPr>
            <a:picLocks noChangeAspect="1" noChangeArrowheads="1"/>
          </p:cNvPicPr>
          <p:nvPr/>
        </p:nvPicPr>
        <p:blipFill>
          <a:blip r:embed="rId9"/>
          <a:srcRect b="16432"/>
          <a:stretch>
            <a:fillRect/>
          </a:stretch>
        </p:blipFill>
        <p:spPr bwMode="auto">
          <a:xfrm>
            <a:off x="0" y="1100138"/>
            <a:ext cx="9144000" cy="30940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Jumeirah Group_logo_English.eps"/>
          <p:cNvPicPr>
            <a:picLocks noChangeAspect="1"/>
          </p:cNvPicPr>
          <p:nvPr/>
        </p:nvPicPr>
        <p:blipFill>
          <a:blip r:embed="rId2"/>
          <a:srcRect/>
          <a:stretch>
            <a:fillRect/>
          </a:stretch>
        </p:blipFill>
        <p:spPr bwMode="auto">
          <a:xfrm>
            <a:off x="2413000" y="171450"/>
            <a:ext cx="3568700" cy="946150"/>
          </a:xfrm>
          <a:prstGeom prst="rect">
            <a:avLst/>
          </a:prstGeom>
          <a:noFill/>
          <a:ln w="9525">
            <a:noFill/>
            <a:miter lim="800000"/>
            <a:headEnd/>
            <a:tailEnd/>
          </a:ln>
        </p:spPr>
      </p:pic>
      <p:sp>
        <p:nvSpPr>
          <p:cNvPr id="4" name="内容占位符 2"/>
          <p:cNvSpPr txBox="1">
            <a:spLocks/>
          </p:cNvSpPr>
          <p:nvPr/>
        </p:nvSpPr>
        <p:spPr>
          <a:xfrm>
            <a:off x="357158" y="1346200"/>
            <a:ext cx="8358246" cy="4927600"/>
          </a:xfrm>
          <a:prstGeom prst="rect">
            <a:avLst/>
          </a:prstGeom>
          <a:solidFill>
            <a:schemeClr val="accent1">
              <a:lumMod val="20000"/>
              <a:lumOff val="80000"/>
            </a:schemeClr>
          </a:solidFill>
          <a:ln w="38100">
            <a:solidFill>
              <a:srgbClr val="FF0000"/>
            </a:solidFill>
          </a:ln>
        </p:spPr>
        <p:txBody>
          <a:bodyPr vert="horz" lIns="91440" tIns="45720" rIns="91440" bIns="45720" rtlCol="0">
            <a:noAutofit/>
          </a:bodyPr>
          <a:lstStyle/>
          <a:p>
            <a:pPr marL="0" marR="0" lvl="0" indent="0" algn="ctr" defTabSz="914400" rtl="0" eaLnBrk="1" fontAlgn="auto" latinLnBrk="0" hangingPunct="1">
              <a:lnSpc>
                <a:spcPct val="100000"/>
              </a:lnSpc>
              <a:spcBef>
                <a:spcPts val="300"/>
              </a:spcBef>
              <a:spcAft>
                <a:spcPts val="0"/>
              </a:spcAft>
              <a:buClr>
                <a:schemeClr val="accent1">
                  <a:lumMod val="60000"/>
                  <a:lumOff val="40000"/>
                </a:schemeClr>
              </a:buClr>
              <a:buSzPct val="110000"/>
              <a:buFont typeface="Wingdings 2" pitchFamily="18" charset="2"/>
              <a:buNone/>
              <a:tabLst/>
              <a:defRPr/>
            </a:pPr>
            <a:r>
              <a:rPr kumimoji="1" lang="zh-CN" altLang="en-US" sz="2800" b="1" i="0" u="none" strike="noStrike" kern="1200" cap="none" spc="0" normalizeH="0" baseline="0" noProof="0" dirty="0" smtClean="0">
                <a:ln>
                  <a:noFill/>
                </a:ln>
                <a:solidFill>
                  <a:schemeClr val="tx1">
                    <a:tint val="75000"/>
                  </a:schemeClr>
                </a:solidFill>
                <a:effectLst/>
                <a:uLnTx/>
                <a:uFillTx/>
                <a:latin typeface="+mn-lt"/>
                <a:ea typeface="+mn-ea"/>
                <a:cs typeface="+mn-cs"/>
              </a:rPr>
              <a:t>始建于</a:t>
            </a:r>
            <a:r>
              <a:rPr kumimoji="1" lang="en-US" altLang="zh-CN" sz="2800" b="1" i="0" u="none" strike="noStrike" kern="1200" cap="none" spc="0" normalizeH="0" baseline="0" noProof="0" dirty="0" smtClean="0">
                <a:ln>
                  <a:noFill/>
                </a:ln>
                <a:solidFill>
                  <a:schemeClr val="tx1">
                    <a:tint val="75000"/>
                  </a:schemeClr>
                </a:solidFill>
                <a:effectLst/>
                <a:uLnTx/>
                <a:uFillTx/>
                <a:latin typeface="+mn-lt"/>
                <a:ea typeface="+mn-ea"/>
                <a:cs typeface="+mn-cs"/>
              </a:rPr>
              <a:t>1997</a:t>
            </a:r>
            <a:r>
              <a:rPr kumimoji="1" lang="zh-CN" altLang="en-US" sz="2800" b="1" i="0" u="none" strike="noStrike" kern="1200" cap="none" spc="0" normalizeH="0" baseline="0" noProof="0" dirty="0" smtClean="0">
                <a:ln>
                  <a:noFill/>
                </a:ln>
                <a:solidFill>
                  <a:schemeClr val="tx1">
                    <a:tint val="75000"/>
                  </a:schemeClr>
                </a:solidFill>
                <a:effectLst/>
                <a:uLnTx/>
                <a:uFillTx/>
                <a:latin typeface="+mn-lt"/>
                <a:ea typeface="+mn-ea"/>
                <a:cs typeface="+mn-cs"/>
              </a:rPr>
              <a:t>年</a:t>
            </a:r>
            <a:endParaRPr kumimoji="1" lang="en-US" altLang="zh-CN" sz="2800" b="1"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ts val="300"/>
              </a:spcBef>
              <a:spcAft>
                <a:spcPts val="0"/>
              </a:spcAft>
              <a:buClr>
                <a:schemeClr val="accent1">
                  <a:lumMod val="60000"/>
                  <a:lumOff val="40000"/>
                </a:schemeClr>
              </a:buClr>
              <a:buSzPct val="110000"/>
              <a:buFont typeface="Wingdings 2" pitchFamily="18" charset="2"/>
              <a:buNone/>
              <a:tabLst/>
              <a:defRPr/>
            </a:pPr>
            <a:r>
              <a:rPr kumimoji="1" lang="zh-CN" altLang="en-US" sz="2800" b="1" i="0" u="none" strike="noStrike" kern="1200" cap="none" spc="0" normalizeH="0" baseline="0" noProof="0" dirty="0" smtClean="0">
                <a:ln>
                  <a:noFill/>
                </a:ln>
                <a:solidFill>
                  <a:schemeClr val="tx1">
                    <a:tint val="75000"/>
                  </a:schemeClr>
                </a:solidFill>
                <a:effectLst/>
                <a:uLnTx/>
                <a:uFillTx/>
                <a:latin typeface="+mn-lt"/>
                <a:ea typeface="+mn-ea"/>
                <a:cs typeface="+mn-cs"/>
              </a:rPr>
              <a:t>卓美亚酒店及度假酒店 </a:t>
            </a:r>
            <a:r>
              <a:rPr kumimoji="1" lang="en-US" altLang="zh-CN" sz="2800" b="1" i="0" u="none" strike="noStrike" kern="1200" cap="none" spc="0" normalizeH="0" baseline="0" noProof="0" dirty="0" smtClean="0">
                <a:ln>
                  <a:noFill/>
                </a:ln>
                <a:solidFill>
                  <a:schemeClr val="tx1">
                    <a:tint val="75000"/>
                  </a:schemeClr>
                </a:solidFill>
                <a:effectLst/>
                <a:uLnTx/>
                <a:uFillTx/>
                <a:latin typeface="+mn-lt"/>
                <a:ea typeface="+mn-ea"/>
                <a:cs typeface="+mn-cs"/>
              </a:rPr>
              <a:t>(</a:t>
            </a:r>
            <a:r>
              <a:rPr kumimoji="1" lang="en-US" altLang="zh-CN" sz="2800" b="1" i="0" u="none" strike="noStrike" kern="1200" cap="none" spc="0" normalizeH="0" baseline="0" noProof="0" dirty="0" err="1" smtClean="0">
                <a:ln>
                  <a:noFill/>
                </a:ln>
                <a:solidFill>
                  <a:schemeClr val="tx1">
                    <a:tint val="75000"/>
                  </a:schemeClr>
                </a:solidFill>
                <a:effectLst/>
                <a:uLnTx/>
                <a:uFillTx/>
                <a:latin typeface="+mn-lt"/>
                <a:ea typeface="+mn-ea"/>
                <a:cs typeface="+mn-cs"/>
              </a:rPr>
              <a:t>Jumeirah</a:t>
            </a:r>
            <a:r>
              <a:rPr kumimoji="1" lang="en-US" altLang="zh-CN" sz="2800" b="1" i="0" u="none" strike="noStrike" kern="1200" cap="none" spc="0" normalizeH="0" baseline="0" noProof="0" dirty="0" smtClean="0">
                <a:ln>
                  <a:noFill/>
                </a:ln>
                <a:solidFill>
                  <a:schemeClr val="tx1">
                    <a:tint val="75000"/>
                  </a:schemeClr>
                </a:solidFill>
                <a:effectLst/>
                <a:uLnTx/>
                <a:uFillTx/>
                <a:latin typeface="+mn-lt"/>
                <a:ea typeface="+mn-ea"/>
                <a:cs typeface="+mn-cs"/>
              </a:rPr>
              <a:t> Hotels and Resorts)</a:t>
            </a:r>
            <a:r>
              <a:rPr kumimoji="1" lang="zh-CN" altLang="en-US" sz="2800" b="1" i="0" u="none" strike="noStrike" kern="1200" cap="none" spc="0" normalizeH="0" baseline="0" noProof="0" dirty="0" smtClean="0">
                <a:ln>
                  <a:noFill/>
                </a:ln>
                <a:solidFill>
                  <a:schemeClr val="tx1">
                    <a:tint val="75000"/>
                  </a:schemeClr>
                </a:solidFill>
                <a:effectLst/>
                <a:uLnTx/>
                <a:uFillTx/>
                <a:latin typeface="+mn-lt"/>
                <a:ea typeface="+mn-ea"/>
                <a:cs typeface="+mn-cs"/>
              </a:rPr>
              <a:t>堪称世界上最奢华、最具创新意识的酒店</a:t>
            </a:r>
            <a:endParaRPr kumimoji="1" lang="en-US" altLang="zh-CN" sz="2800" b="1"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ts val="300"/>
              </a:spcBef>
              <a:spcAft>
                <a:spcPts val="0"/>
              </a:spcAft>
              <a:buClr>
                <a:schemeClr val="accent1">
                  <a:lumMod val="60000"/>
                  <a:lumOff val="40000"/>
                </a:schemeClr>
              </a:buClr>
              <a:buSzPct val="110000"/>
              <a:buFont typeface="Wingdings 2" pitchFamily="18" charset="2"/>
              <a:buNone/>
              <a:tabLst/>
              <a:defRPr/>
            </a:pPr>
            <a:r>
              <a:rPr kumimoji="1" lang="zh-CN" altLang="en-US" sz="2800" b="1" i="0" u="none" strike="noStrike" kern="1200" cap="none" spc="0" normalizeH="0" baseline="0" noProof="0" dirty="0" smtClean="0">
                <a:ln>
                  <a:noFill/>
                </a:ln>
                <a:solidFill>
                  <a:schemeClr val="tx1">
                    <a:tint val="75000"/>
                  </a:schemeClr>
                </a:solidFill>
                <a:effectLst/>
                <a:uLnTx/>
                <a:uFillTx/>
                <a:latin typeface="+mn-lt"/>
                <a:ea typeface="+mn-ea"/>
                <a:cs typeface="+mn-cs"/>
              </a:rPr>
              <a:t>在全世界多个国家拥有近</a:t>
            </a:r>
            <a:r>
              <a:rPr kumimoji="1" lang="en-US" altLang="zh-CN" sz="2800" b="1" i="0" u="none" strike="noStrike" kern="1200" cap="none" spc="0" normalizeH="0" baseline="0" noProof="0" dirty="0" smtClean="0">
                <a:ln>
                  <a:noFill/>
                </a:ln>
                <a:solidFill>
                  <a:schemeClr val="tx1">
                    <a:tint val="75000"/>
                  </a:schemeClr>
                </a:solidFill>
                <a:effectLst/>
                <a:uLnTx/>
                <a:uFillTx/>
                <a:latin typeface="+mn-lt"/>
                <a:ea typeface="+mn-ea"/>
                <a:cs typeface="+mn-cs"/>
              </a:rPr>
              <a:t>50</a:t>
            </a:r>
            <a:r>
              <a:rPr kumimoji="1" lang="zh-CN" altLang="en-US" sz="2800" b="1" i="0" u="none" strike="noStrike" kern="1200" cap="none" spc="0" normalizeH="0" baseline="0" noProof="0" dirty="0" smtClean="0">
                <a:ln>
                  <a:noFill/>
                </a:ln>
                <a:solidFill>
                  <a:schemeClr val="tx1">
                    <a:tint val="75000"/>
                  </a:schemeClr>
                </a:solidFill>
                <a:effectLst/>
                <a:uLnTx/>
                <a:uFillTx/>
                <a:latin typeface="+mn-lt"/>
                <a:ea typeface="+mn-ea"/>
                <a:cs typeface="+mn-cs"/>
              </a:rPr>
              <a:t>家奢华酒店，为各国的尖端富豪、商务人士、旅客提供最高端的优质服务</a:t>
            </a:r>
            <a:endParaRPr kumimoji="1" lang="en-US" altLang="zh-CN" sz="2800" b="1"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ts val="300"/>
              </a:spcBef>
              <a:spcAft>
                <a:spcPts val="0"/>
              </a:spcAft>
              <a:buClr>
                <a:schemeClr val="accent1">
                  <a:lumMod val="60000"/>
                  <a:lumOff val="40000"/>
                </a:schemeClr>
              </a:buClr>
              <a:buSzPct val="110000"/>
              <a:buFont typeface="Wingdings 2" pitchFamily="18" charset="2"/>
              <a:buNone/>
              <a:tabLst/>
              <a:defRPr/>
            </a:pPr>
            <a:r>
              <a:rPr kumimoji="1" lang="zh-CN" altLang="en-US" sz="2800" b="1" i="0" u="none" strike="noStrike" kern="1200" cap="none" spc="0" normalizeH="0" baseline="0" noProof="0" dirty="0" smtClean="0">
                <a:ln>
                  <a:noFill/>
                </a:ln>
                <a:solidFill>
                  <a:schemeClr val="tx1">
                    <a:tint val="75000"/>
                  </a:schemeClr>
                </a:solidFill>
                <a:effectLst/>
                <a:uLnTx/>
                <a:uFillTx/>
                <a:latin typeface="+mn-lt"/>
                <a:ea typeface="+mn-ea"/>
                <a:cs typeface="+mn-cs"/>
              </a:rPr>
              <a:t>拥有世界上第一家七星级酒店－－帆船酒店（阿拉伯塔酒店</a:t>
            </a:r>
            <a:r>
              <a:rPr kumimoji="1" lang="en-US" altLang="zh-CN" sz="2800" b="1" i="0" u="none" strike="noStrike" kern="1200" cap="none" spc="0" normalizeH="0" baseline="0" noProof="0" dirty="0" smtClean="0">
                <a:ln>
                  <a:noFill/>
                </a:ln>
                <a:solidFill>
                  <a:schemeClr val="tx1">
                    <a:tint val="75000"/>
                  </a:schemeClr>
                </a:solidFill>
                <a:effectLst/>
                <a:uLnTx/>
                <a:uFillTx/>
                <a:latin typeface="+mn-lt"/>
                <a:ea typeface="+mn-ea"/>
                <a:cs typeface="+mn-cs"/>
              </a:rPr>
              <a:t> </a:t>
            </a:r>
            <a:r>
              <a:rPr kumimoji="1" lang="en-US" altLang="zh-CN" sz="2800" b="1" i="0" u="none" strike="noStrike" kern="1200" cap="none" spc="0" normalizeH="0" baseline="0" noProof="0" dirty="0" err="1" smtClean="0">
                <a:ln>
                  <a:noFill/>
                </a:ln>
                <a:solidFill>
                  <a:schemeClr val="tx1">
                    <a:tint val="75000"/>
                  </a:schemeClr>
                </a:solidFill>
                <a:effectLst/>
                <a:uLnTx/>
                <a:uFillTx/>
                <a:latin typeface="+mn-lt"/>
                <a:ea typeface="+mn-ea"/>
                <a:cs typeface="+mn-cs"/>
              </a:rPr>
              <a:t>Burj</a:t>
            </a:r>
            <a:r>
              <a:rPr kumimoji="1" lang="en-US" altLang="zh-CN" sz="2800" b="1" i="0" u="none" strike="noStrike" kern="1200" cap="none" spc="0" normalizeH="0" baseline="0" noProof="0" dirty="0" smtClean="0">
                <a:ln>
                  <a:noFill/>
                </a:ln>
                <a:solidFill>
                  <a:schemeClr val="tx1">
                    <a:tint val="75000"/>
                  </a:schemeClr>
                </a:solidFill>
                <a:effectLst/>
                <a:uLnTx/>
                <a:uFillTx/>
                <a:latin typeface="+mn-lt"/>
                <a:ea typeface="+mn-ea"/>
                <a:cs typeface="+mn-cs"/>
              </a:rPr>
              <a:t> Al Arab</a:t>
            </a:r>
            <a:r>
              <a:rPr kumimoji="1" lang="zh-CN" altLang="en-US" sz="2800" b="1" i="0" u="none" strike="noStrike" kern="1200" cap="none" spc="0" normalizeH="0" baseline="0" noProof="0" dirty="0" smtClean="0">
                <a:ln>
                  <a:noFill/>
                </a:ln>
                <a:solidFill>
                  <a:schemeClr val="tx1">
                    <a:tint val="75000"/>
                  </a:schemeClr>
                </a:solidFill>
                <a:effectLst/>
                <a:uLnTx/>
                <a:uFillTx/>
                <a:latin typeface="+mn-lt"/>
                <a:ea typeface="+mn-ea"/>
                <a:cs typeface="+mn-cs"/>
              </a:rPr>
              <a:t>）</a:t>
            </a:r>
            <a:endParaRPr kumimoji="1" lang="en-US" altLang="zh-CN" sz="2800" b="1"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ts val="300"/>
              </a:spcBef>
              <a:spcAft>
                <a:spcPts val="0"/>
              </a:spcAft>
              <a:buClr>
                <a:schemeClr val="accent1">
                  <a:lumMod val="60000"/>
                  <a:lumOff val="40000"/>
                </a:schemeClr>
              </a:buClr>
              <a:buSzPct val="110000"/>
              <a:buFont typeface="Wingdings 2" pitchFamily="18" charset="2"/>
              <a:buNone/>
              <a:tabLst/>
              <a:defRPr/>
            </a:pPr>
            <a:r>
              <a:rPr kumimoji="0" lang="zh-CN" altLang="en-US" sz="2800" b="1" i="0" u="none" strike="noStrike" kern="1200" cap="none" spc="0" normalizeH="0" baseline="0" noProof="0" dirty="0" smtClean="0">
                <a:ln>
                  <a:noFill/>
                </a:ln>
                <a:solidFill>
                  <a:schemeClr val="tx1">
                    <a:tint val="75000"/>
                  </a:schemeClr>
                </a:solidFill>
                <a:effectLst/>
                <a:uLnTx/>
                <a:uFillTx/>
                <a:latin typeface="+mn-lt"/>
                <a:ea typeface="+mn-ea"/>
                <a:cs typeface="+mn-cs"/>
              </a:rPr>
              <a:t>    卓美亚集团于</a:t>
            </a:r>
            <a:r>
              <a:rPr kumimoji="0" lang="en-US" altLang="zh-CN" sz="2800" b="1" i="0" u="none" strike="noStrike" kern="1200" cap="none" spc="0" normalizeH="0" baseline="0" noProof="0" dirty="0" smtClean="0">
                <a:ln>
                  <a:noFill/>
                </a:ln>
                <a:solidFill>
                  <a:schemeClr val="tx1">
                    <a:tint val="75000"/>
                  </a:schemeClr>
                </a:solidFill>
                <a:effectLst/>
                <a:uLnTx/>
                <a:uFillTx/>
                <a:latin typeface="+mn-lt"/>
                <a:ea typeface="+mn-ea"/>
                <a:cs typeface="+mn-cs"/>
              </a:rPr>
              <a:t>2020</a:t>
            </a:r>
            <a:r>
              <a:rPr kumimoji="0" lang="zh-CN" altLang="en-US" sz="2800" b="1" i="0" u="none" strike="noStrike" kern="1200" cap="none" spc="0" normalizeH="0" baseline="0" noProof="0" dirty="0" smtClean="0">
                <a:ln>
                  <a:noFill/>
                </a:ln>
                <a:solidFill>
                  <a:schemeClr val="tx1">
                    <a:tint val="75000"/>
                  </a:schemeClr>
                </a:solidFill>
                <a:effectLst/>
                <a:uLnTx/>
                <a:uFillTx/>
                <a:latin typeface="+mn-lt"/>
                <a:ea typeface="+mn-ea"/>
                <a:cs typeface="+mn-cs"/>
              </a:rPr>
              <a:t>年前将在中国包括上海、</a:t>
            </a:r>
            <a:r>
              <a:rPr kumimoji="0" lang="en-US" altLang="zh-CN" sz="2800" b="1" i="0" u="none" strike="noStrike" kern="1200" cap="none" spc="0" normalizeH="0" baseline="0" noProof="0" dirty="0" smtClean="0">
                <a:ln>
                  <a:noFill/>
                </a:ln>
                <a:solidFill>
                  <a:schemeClr val="tx1">
                    <a:tint val="75000"/>
                  </a:schemeClr>
                </a:solidFill>
                <a:effectLst/>
                <a:uLnTx/>
                <a:uFillTx/>
                <a:latin typeface="+mn-lt"/>
                <a:ea typeface="+mn-ea"/>
                <a:cs typeface="+mn-cs"/>
              </a:rPr>
              <a:t> </a:t>
            </a:r>
            <a:r>
              <a:rPr kumimoji="0" lang="zh-CN" altLang="en-US" sz="2800" b="1" i="0" u="none" strike="noStrike" kern="1200" cap="none" spc="0" normalizeH="0" baseline="0" noProof="0" dirty="0" smtClean="0">
                <a:ln>
                  <a:noFill/>
                </a:ln>
                <a:solidFill>
                  <a:schemeClr val="tx1">
                    <a:tint val="75000"/>
                  </a:schemeClr>
                </a:solidFill>
                <a:effectLst/>
                <a:uLnTx/>
                <a:uFillTx/>
                <a:latin typeface="+mn-lt"/>
                <a:ea typeface="+mn-ea"/>
                <a:cs typeface="+mn-cs"/>
              </a:rPr>
              <a:t>南京、杭州、千岛湖、武汉、广州、三亚、</a:t>
            </a:r>
            <a:r>
              <a:rPr kumimoji="0" lang="en-US" altLang="zh-CN" sz="2800" b="1" i="0" u="none" strike="noStrike" kern="1200" cap="none" spc="0" normalizeH="0" baseline="0" noProof="0" dirty="0" smtClean="0">
                <a:ln>
                  <a:noFill/>
                </a:ln>
                <a:solidFill>
                  <a:schemeClr val="tx1">
                    <a:tint val="75000"/>
                  </a:schemeClr>
                </a:solidFill>
                <a:effectLst/>
                <a:uLnTx/>
                <a:uFillTx/>
                <a:latin typeface="+mn-lt"/>
                <a:ea typeface="+mn-ea"/>
                <a:cs typeface="+mn-cs"/>
              </a:rPr>
              <a:t> </a:t>
            </a:r>
            <a:r>
              <a:rPr kumimoji="0" lang="zh-CN" altLang="en-US" sz="2800" b="1" i="0" u="none" strike="noStrike" kern="1200" cap="none" spc="0" normalizeH="0" baseline="0" noProof="0" dirty="0" smtClean="0">
                <a:ln>
                  <a:noFill/>
                </a:ln>
                <a:solidFill>
                  <a:schemeClr val="tx1">
                    <a:tint val="75000"/>
                  </a:schemeClr>
                </a:solidFill>
                <a:effectLst/>
                <a:uLnTx/>
                <a:uFillTx/>
                <a:latin typeface="+mn-lt"/>
                <a:ea typeface="+mn-ea"/>
                <a:cs typeface="+mn-cs"/>
              </a:rPr>
              <a:t>等地陆续开业八家顶级酒店。</a:t>
            </a:r>
            <a:endParaRPr kumimoji="0" lang="en-US" altLang="zh-CN" sz="2800" b="1"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ts val="300"/>
              </a:spcBef>
              <a:spcAft>
                <a:spcPts val="0"/>
              </a:spcAft>
              <a:buClr>
                <a:schemeClr val="accent1">
                  <a:lumMod val="60000"/>
                  <a:lumOff val="40000"/>
                </a:schemeClr>
              </a:buClr>
              <a:buSzPct val="110000"/>
              <a:buFont typeface="Wingdings 2" pitchFamily="18" charset="2"/>
              <a:buNone/>
              <a:tabLst/>
              <a:defRPr/>
            </a:pPr>
            <a:endParaRPr kumimoji="0" lang="en-US" altLang="zh-CN" sz="28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ts val="300"/>
              </a:spcBef>
              <a:spcAft>
                <a:spcPts val="0"/>
              </a:spcAft>
              <a:buClr>
                <a:schemeClr val="accent1">
                  <a:lumMod val="60000"/>
                  <a:lumOff val="40000"/>
                </a:schemeClr>
              </a:buClr>
              <a:buSzPct val="110000"/>
              <a:buFont typeface="Wingdings 2" pitchFamily="18" charset="2"/>
              <a:buNone/>
              <a:tabLst/>
              <a:defRPr/>
            </a:pPr>
            <a:endParaRPr kumimoji="1" lang="en-US" altLang="zh-CN" sz="28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ts val="300"/>
              </a:spcBef>
              <a:spcAft>
                <a:spcPts val="0"/>
              </a:spcAft>
              <a:buClr>
                <a:schemeClr val="accent1">
                  <a:lumMod val="60000"/>
                  <a:lumOff val="40000"/>
                </a:schemeClr>
              </a:buClr>
              <a:buSzPct val="110000"/>
              <a:buFont typeface="Wingdings 2" pitchFamily="18" charset="2"/>
              <a:buNone/>
              <a:tabLst/>
              <a:defRPr/>
            </a:pPr>
            <a:endParaRPr kumimoji="1" lang="zh-CN" altLang="en-US" sz="28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descr="Jumeirah Group_logo_English.eps"/>
          <p:cNvPicPr>
            <a:picLocks noChangeAspect="1"/>
          </p:cNvPicPr>
          <p:nvPr/>
        </p:nvPicPr>
        <p:blipFill>
          <a:blip r:embed="rId2"/>
          <a:srcRect/>
          <a:stretch>
            <a:fillRect/>
          </a:stretch>
        </p:blipFill>
        <p:spPr bwMode="auto">
          <a:xfrm>
            <a:off x="336550" y="234950"/>
            <a:ext cx="1436688" cy="635000"/>
          </a:xfrm>
          <a:prstGeom prst="rect">
            <a:avLst/>
          </a:prstGeom>
          <a:noFill/>
          <a:ln w="9525">
            <a:noFill/>
            <a:miter lim="800000"/>
            <a:headEnd/>
            <a:tailEnd/>
          </a:ln>
        </p:spPr>
      </p:pic>
      <p:sp>
        <p:nvSpPr>
          <p:cNvPr id="59395" name="TextBox 4"/>
          <p:cNvSpPr txBox="1">
            <a:spLocks noChangeArrowheads="1"/>
          </p:cNvSpPr>
          <p:nvPr/>
        </p:nvSpPr>
        <p:spPr bwMode="auto">
          <a:xfrm>
            <a:off x="0" y="1127125"/>
            <a:ext cx="9144000" cy="3646488"/>
          </a:xfrm>
          <a:prstGeom prst="rect">
            <a:avLst/>
          </a:prstGeom>
          <a:solidFill>
            <a:srgbClr val="857040"/>
          </a:solidFill>
          <a:ln w="9525">
            <a:noFill/>
            <a:miter lim="800000"/>
            <a:headEnd/>
            <a:tailEnd/>
          </a:ln>
        </p:spPr>
        <p:txBody>
          <a:bodyPr lIns="180000" tIns="0" rIns="0" bIns="0" anchor="ctr"/>
          <a:lstStyle/>
          <a:p>
            <a:pPr marL="685800" lvl="2" indent="-227013" defTabSz="889000">
              <a:buFontTx/>
              <a:buBlip>
                <a:blip r:embed="rId3"/>
              </a:buBlip>
            </a:pPr>
            <a:endParaRPr lang="en-US" altLang="zh-CN" sz="2100" b="1">
              <a:solidFill>
                <a:schemeClr val="bg1"/>
              </a:solidFill>
              <a:latin typeface="Calibri" pitchFamily="34" charset="0"/>
            </a:endParaRPr>
          </a:p>
          <a:p>
            <a:pPr marL="685800" lvl="2" indent="-227013" defTabSz="889000">
              <a:buFontTx/>
              <a:buBlip>
                <a:blip r:embed="rId3"/>
              </a:buBlip>
            </a:pPr>
            <a:endParaRPr lang="en-US" altLang="zh-CN" sz="2100" b="1">
              <a:solidFill>
                <a:schemeClr val="bg1"/>
              </a:solidFill>
              <a:latin typeface="Calibri" pitchFamily="34" charset="0"/>
            </a:endParaRPr>
          </a:p>
          <a:p>
            <a:pPr marL="685800" lvl="2" indent="-227013" defTabSz="889000">
              <a:buFontTx/>
              <a:buBlip>
                <a:blip r:embed="rId3"/>
              </a:buBlip>
            </a:pPr>
            <a:endParaRPr lang="en-US" altLang="zh-CN" sz="2100" b="1">
              <a:solidFill>
                <a:schemeClr val="bg1"/>
              </a:solidFill>
              <a:latin typeface="Calibri" pitchFamily="34" charset="0"/>
            </a:endParaRPr>
          </a:p>
          <a:p>
            <a:pPr marL="685800" lvl="2" indent="-227013" defTabSz="889000">
              <a:buFontTx/>
              <a:buBlip>
                <a:blip r:embed="rId3"/>
              </a:buBlip>
            </a:pPr>
            <a:endParaRPr lang="en-US" altLang="zh-CN" sz="2100" b="1">
              <a:solidFill>
                <a:schemeClr val="bg1"/>
              </a:solidFill>
              <a:latin typeface="Calibri" pitchFamily="34" charset="0"/>
            </a:endParaRPr>
          </a:p>
        </p:txBody>
      </p:sp>
      <p:pic>
        <p:nvPicPr>
          <p:cNvPr id="59396" name="Picture 4" descr="The Emirates Academy of Hospitality Management.JPG"/>
          <p:cNvPicPr>
            <a:picLocks noChangeAspect="1"/>
          </p:cNvPicPr>
          <p:nvPr/>
        </p:nvPicPr>
        <p:blipFill>
          <a:blip r:embed="rId4"/>
          <a:srcRect/>
          <a:stretch>
            <a:fillRect/>
          </a:stretch>
        </p:blipFill>
        <p:spPr bwMode="auto">
          <a:xfrm>
            <a:off x="6010275" y="234950"/>
            <a:ext cx="2965450" cy="833438"/>
          </a:xfrm>
          <a:prstGeom prst="rect">
            <a:avLst/>
          </a:prstGeom>
          <a:noFill/>
          <a:ln w="9525">
            <a:noFill/>
            <a:miter lim="800000"/>
            <a:headEnd/>
            <a:tailEnd/>
          </a:ln>
        </p:spPr>
      </p:pic>
      <p:pic>
        <p:nvPicPr>
          <p:cNvPr id="59397" name="Picture 7"/>
          <p:cNvPicPr>
            <a:picLocks noChangeAspect="1" noChangeArrowheads="1"/>
          </p:cNvPicPr>
          <p:nvPr/>
        </p:nvPicPr>
        <p:blipFill>
          <a:blip r:embed="rId5"/>
          <a:srcRect l="27638" t="34283" r="25867" b="37617"/>
          <a:stretch>
            <a:fillRect/>
          </a:stretch>
        </p:blipFill>
        <p:spPr bwMode="auto">
          <a:xfrm>
            <a:off x="0" y="4762500"/>
            <a:ext cx="4773613" cy="1792288"/>
          </a:xfrm>
          <a:prstGeom prst="rect">
            <a:avLst/>
          </a:prstGeom>
          <a:noFill/>
          <a:ln w="9525">
            <a:noFill/>
            <a:miter lim="800000"/>
            <a:headEnd/>
            <a:tailEnd/>
          </a:ln>
        </p:spPr>
      </p:pic>
      <p:sp>
        <p:nvSpPr>
          <p:cNvPr id="59398" name="TextBox 8"/>
          <p:cNvSpPr txBox="1">
            <a:spLocks noChangeArrowheads="1"/>
          </p:cNvSpPr>
          <p:nvPr/>
        </p:nvSpPr>
        <p:spPr bwMode="auto">
          <a:xfrm>
            <a:off x="55563" y="6424613"/>
            <a:ext cx="5108575" cy="369887"/>
          </a:xfrm>
          <a:prstGeom prst="rect">
            <a:avLst/>
          </a:prstGeom>
          <a:noFill/>
          <a:ln w="9525">
            <a:noFill/>
            <a:miter lim="800000"/>
            <a:headEnd/>
            <a:tailEnd/>
          </a:ln>
        </p:spPr>
        <p:txBody>
          <a:bodyPr>
            <a:spAutoFit/>
          </a:bodyPr>
          <a:lstStyle/>
          <a:p>
            <a:pPr indent="-455613" defTabSz="889000"/>
            <a:endParaRPr lang="en-US" altLang="zh-CN" sz="900" b="1">
              <a:solidFill>
                <a:schemeClr val="tx2"/>
              </a:solidFill>
              <a:latin typeface="Verdana" pitchFamily="34" charset="0"/>
              <a:cs typeface="Arial" pitchFamily="34" charset="0"/>
            </a:endParaRPr>
          </a:p>
          <a:p>
            <a:pPr indent="-455613" defTabSz="889000"/>
            <a:r>
              <a:rPr lang="en-US" altLang="zh-CN" sz="900" b="1">
                <a:solidFill>
                  <a:schemeClr val="tx2"/>
                </a:solidFill>
                <a:latin typeface="Verdana" pitchFamily="34" charset="0"/>
                <a:cs typeface="Arial" pitchFamily="34" charset="0"/>
              </a:rPr>
              <a:t>Director of Professional Training &amp; Development</a:t>
            </a:r>
          </a:p>
        </p:txBody>
      </p:sp>
      <p:pic>
        <p:nvPicPr>
          <p:cNvPr id="59399" name="Picture 11" descr="http://ukcpd.net/images/ilm.JPG"/>
          <p:cNvPicPr>
            <a:picLocks noChangeAspect="1" noChangeArrowheads="1"/>
          </p:cNvPicPr>
          <p:nvPr/>
        </p:nvPicPr>
        <p:blipFill>
          <a:blip r:embed="rId6"/>
          <a:srcRect/>
          <a:stretch>
            <a:fillRect/>
          </a:stretch>
        </p:blipFill>
        <p:spPr bwMode="auto">
          <a:xfrm>
            <a:off x="5521325" y="6056313"/>
            <a:ext cx="787400" cy="574675"/>
          </a:xfrm>
          <a:prstGeom prst="rect">
            <a:avLst/>
          </a:prstGeom>
          <a:noFill/>
          <a:ln w="9525">
            <a:noFill/>
            <a:miter lim="800000"/>
            <a:headEnd/>
            <a:tailEnd/>
          </a:ln>
        </p:spPr>
      </p:pic>
      <p:pic>
        <p:nvPicPr>
          <p:cNvPr id="59400" name="Picture 13" descr="http://www.walodging.org/sitemanager/uploads/images/AHL-EI%20Color.JPG"/>
          <p:cNvPicPr>
            <a:picLocks noChangeAspect="1" noChangeArrowheads="1"/>
          </p:cNvPicPr>
          <p:nvPr/>
        </p:nvPicPr>
        <p:blipFill>
          <a:blip r:embed="rId7"/>
          <a:srcRect/>
          <a:stretch>
            <a:fillRect/>
          </a:stretch>
        </p:blipFill>
        <p:spPr bwMode="auto">
          <a:xfrm>
            <a:off x="5319713" y="4967288"/>
            <a:ext cx="1433512" cy="879475"/>
          </a:xfrm>
          <a:prstGeom prst="rect">
            <a:avLst/>
          </a:prstGeom>
          <a:noFill/>
          <a:ln w="9525">
            <a:noFill/>
            <a:miter lim="800000"/>
            <a:headEnd/>
            <a:tailEnd/>
          </a:ln>
        </p:spPr>
      </p:pic>
      <p:pic>
        <p:nvPicPr>
          <p:cNvPr id="59401" name="Picture 15" descr="http://s3.media.squarespace.com/production/1071383/12386153/blog/WSET_Certified%2520logo%2520copy.jpg"/>
          <p:cNvPicPr>
            <a:picLocks noChangeAspect="1" noChangeArrowheads="1"/>
          </p:cNvPicPr>
          <p:nvPr/>
        </p:nvPicPr>
        <p:blipFill>
          <a:blip r:embed="rId8"/>
          <a:srcRect/>
          <a:stretch>
            <a:fillRect/>
          </a:stretch>
        </p:blipFill>
        <p:spPr bwMode="auto">
          <a:xfrm>
            <a:off x="7215188" y="5976938"/>
            <a:ext cx="1358900" cy="731837"/>
          </a:xfrm>
          <a:prstGeom prst="rect">
            <a:avLst/>
          </a:prstGeom>
          <a:noFill/>
          <a:ln w="9525">
            <a:noFill/>
            <a:miter lim="800000"/>
            <a:headEnd/>
            <a:tailEnd/>
          </a:ln>
        </p:spPr>
      </p:pic>
      <p:pic>
        <p:nvPicPr>
          <p:cNvPr id="59402" name="Picture 17" descr="http://cloudtimes.org/wp-content/uploads/2013/07/econsultancy-logo.png"/>
          <p:cNvPicPr>
            <a:picLocks noChangeAspect="1" noChangeArrowheads="1"/>
          </p:cNvPicPr>
          <p:nvPr/>
        </p:nvPicPr>
        <p:blipFill>
          <a:blip r:embed="rId9"/>
          <a:srcRect/>
          <a:stretch>
            <a:fillRect/>
          </a:stretch>
        </p:blipFill>
        <p:spPr bwMode="auto">
          <a:xfrm>
            <a:off x="7524750" y="5003800"/>
            <a:ext cx="792163" cy="808038"/>
          </a:xfrm>
          <a:prstGeom prst="rect">
            <a:avLst/>
          </a:prstGeom>
          <a:noFill/>
          <a:ln w="9525">
            <a:noFill/>
            <a:miter lim="800000"/>
            <a:headEnd/>
            <a:tailEnd/>
          </a:ln>
        </p:spPr>
      </p:pic>
      <p:sp>
        <p:nvSpPr>
          <p:cNvPr id="59403" name="TextBox 1"/>
          <p:cNvSpPr txBox="1">
            <a:spLocks noChangeArrowheads="1"/>
          </p:cNvSpPr>
          <p:nvPr/>
        </p:nvSpPr>
        <p:spPr bwMode="auto">
          <a:xfrm>
            <a:off x="412750" y="1476375"/>
            <a:ext cx="5108575" cy="2892425"/>
          </a:xfrm>
          <a:prstGeom prst="rect">
            <a:avLst/>
          </a:prstGeom>
          <a:noFill/>
          <a:ln w="9525">
            <a:noFill/>
            <a:miter lim="800000"/>
            <a:headEnd/>
            <a:tailEnd/>
          </a:ln>
        </p:spPr>
        <p:txBody>
          <a:bodyPr>
            <a:spAutoFit/>
          </a:bodyPr>
          <a:lstStyle/>
          <a:p>
            <a:pPr indent="-455613" defTabSz="889000"/>
            <a:r>
              <a:rPr lang="zh-CN" altLang="en-US" sz="2000" b="1">
                <a:solidFill>
                  <a:schemeClr val="bg1"/>
                </a:solidFill>
                <a:latin typeface="楷体" pitchFamily="49" charset="-122"/>
                <a:ea typeface="楷体" pitchFamily="49" charset="-122"/>
                <a:cs typeface="Arial" pitchFamily="34" charset="0"/>
              </a:rPr>
              <a:t>专业培训发展课程</a:t>
            </a:r>
            <a:endParaRPr lang="en-US" altLang="zh-CN" sz="2000" b="1">
              <a:solidFill>
                <a:schemeClr val="bg1"/>
              </a:solidFill>
              <a:latin typeface="楷体" pitchFamily="49" charset="-122"/>
              <a:ea typeface="楷体" pitchFamily="49" charset="-122"/>
              <a:cs typeface="Arial" pitchFamily="34" charset="0"/>
            </a:endParaRPr>
          </a:p>
          <a:p>
            <a:pPr indent="-455613" defTabSz="889000"/>
            <a:endParaRPr lang="zh-CN" altLang="en-US" sz="900" b="1">
              <a:solidFill>
                <a:schemeClr val="bg1"/>
              </a:solidFill>
              <a:latin typeface="楷体" pitchFamily="49" charset="-122"/>
              <a:ea typeface="楷体" pitchFamily="49" charset="-122"/>
              <a:cs typeface="Arial" pitchFamily="34" charset="0"/>
            </a:endParaRPr>
          </a:p>
          <a:p>
            <a:pPr indent="-455613" defTabSz="889000"/>
            <a:endParaRPr lang="zh-CN" altLang="en-US" sz="900" b="1">
              <a:solidFill>
                <a:schemeClr val="bg1"/>
              </a:solidFill>
              <a:latin typeface="楷体" pitchFamily="49" charset="-122"/>
              <a:ea typeface="楷体" pitchFamily="49" charset="-122"/>
              <a:cs typeface="Arial" pitchFamily="34" charset="0"/>
            </a:endParaRPr>
          </a:p>
          <a:p>
            <a:pPr marL="228600" lvl="1" indent="-227013" defTabSz="889000">
              <a:buFontTx/>
              <a:buBlip>
                <a:blip r:embed="rId3"/>
              </a:buBlip>
            </a:pPr>
            <a:r>
              <a:rPr lang="zh-CN" altLang="en-US" b="1">
                <a:solidFill>
                  <a:schemeClr val="bg1"/>
                </a:solidFill>
                <a:latin typeface="楷体" pitchFamily="49" charset="-122"/>
                <a:ea typeface="楷体" pitchFamily="49" charset="-122"/>
                <a:cs typeface="Arial" pitchFamily="34" charset="0"/>
              </a:rPr>
              <a:t>团队建设和管理</a:t>
            </a:r>
            <a:endParaRPr lang="en-US" altLang="zh-CN" b="1">
              <a:solidFill>
                <a:schemeClr val="bg1"/>
              </a:solidFill>
              <a:latin typeface="楷体" pitchFamily="49" charset="-122"/>
              <a:ea typeface="楷体" pitchFamily="49" charset="-122"/>
              <a:cs typeface="Arial" pitchFamily="34" charset="0"/>
            </a:endParaRPr>
          </a:p>
          <a:p>
            <a:pPr marL="228600" lvl="1" indent="-227013" defTabSz="889000">
              <a:buFontTx/>
              <a:buBlip>
                <a:blip r:embed="rId3"/>
              </a:buBlip>
            </a:pPr>
            <a:r>
              <a:rPr lang="zh-CN" altLang="en-US" b="1">
                <a:solidFill>
                  <a:schemeClr val="bg1"/>
                </a:solidFill>
                <a:latin typeface="楷体" pitchFamily="49" charset="-122"/>
                <a:ea typeface="楷体" pitchFamily="49" charset="-122"/>
                <a:cs typeface="Arial" pitchFamily="34" charset="0"/>
              </a:rPr>
              <a:t>顾客关系和服务</a:t>
            </a:r>
            <a:endParaRPr lang="en-US" altLang="zh-CN" b="1">
              <a:solidFill>
                <a:schemeClr val="bg1"/>
              </a:solidFill>
              <a:latin typeface="楷体" pitchFamily="49" charset="-122"/>
              <a:ea typeface="楷体" pitchFamily="49" charset="-122"/>
              <a:cs typeface="Arial" pitchFamily="34" charset="0"/>
            </a:endParaRPr>
          </a:p>
          <a:p>
            <a:pPr marL="228600" lvl="1" indent="-227013" defTabSz="889000">
              <a:buFontTx/>
              <a:buBlip>
                <a:blip r:embed="rId3"/>
              </a:buBlip>
            </a:pPr>
            <a:r>
              <a:rPr lang="zh-CN" altLang="en-US" b="1">
                <a:solidFill>
                  <a:schemeClr val="bg1"/>
                </a:solidFill>
                <a:latin typeface="楷体" pitchFamily="49" charset="-122"/>
                <a:ea typeface="楷体" pitchFamily="49" charset="-122"/>
              </a:rPr>
              <a:t>人力资源</a:t>
            </a:r>
            <a:endParaRPr lang="en-US" altLang="zh-CN" b="1">
              <a:solidFill>
                <a:schemeClr val="bg1"/>
              </a:solidFill>
              <a:latin typeface="楷体" pitchFamily="49" charset="-122"/>
              <a:ea typeface="楷体" pitchFamily="49" charset="-122"/>
            </a:endParaRPr>
          </a:p>
          <a:p>
            <a:pPr marL="228600" lvl="1" indent="-227013" defTabSz="889000">
              <a:buFontTx/>
              <a:buBlip>
                <a:blip r:embed="rId3"/>
              </a:buBlip>
            </a:pPr>
            <a:r>
              <a:rPr lang="zh-CN" altLang="en-US" b="1">
                <a:solidFill>
                  <a:schemeClr val="bg1"/>
                </a:solidFill>
                <a:latin typeface="楷体" pitchFamily="49" charset="-122"/>
                <a:ea typeface="楷体" pitchFamily="49" charset="-122"/>
              </a:rPr>
              <a:t>金融和会计</a:t>
            </a:r>
            <a:endParaRPr lang="en-US" altLang="zh-CN" b="1">
              <a:solidFill>
                <a:schemeClr val="bg1"/>
              </a:solidFill>
              <a:latin typeface="楷体" pitchFamily="49" charset="-122"/>
              <a:ea typeface="楷体" pitchFamily="49" charset="-122"/>
            </a:endParaRPr>
          </a:p>
          <a:p>
            <a:pPr marL="228600" lvl="1" indent="-227013" defTabSz="889000">
              <a:buFontTx/>
              <a:buBlip>
                <a:blip r:embed="rId3"/>
              </a:buBlip>
            </a:pPr>
            <a:r>
              <a:rPr lang="zh-CN" altLang="en-US" b="1">
                <a:solidFill>
                  <a:schemeClr val="bg1"/>
                </a:solidFill>
                <a:latin typeface="楷体" pitchFamily="49" charset="-122"/>
                <a:ea typeface="楷体" pitchFamily="49" charset="-122"/>
              </a:rPr>
              <a:t>销售和市场</a:t>
            </a:r>
            <a:endParaRPr lang="en-US" altLang="zh-CN" b="1">
              <a:solidFill>
                <a:schemeClr val="bg1"/>
              </a:solidFill>
              <a:latin typeface="楷体" pitchFamily="49" charset="-122"/>
              <a:ea typeface="楷体" pitchFamily="49" charset="-122"/>
            </a:endParaRPr>
          </a:p>
          <a:p>
            <a:pPr marL="228600" lvl="1" indent="-227013" defTabSz="889000">
              <a:buFontTx/>
              <a:buBlip>
                <a:blip r:embed="rId3"/>
              </a:buBlip>
            </a:pPr>
            <a:r>
              <a:rPr lang="zh-CN" altLang="en-US" b="1">
                <a:solidFill>
                  <a:schemeClr val="bg1"/>
                </a:solidFill>
                <a:latin typeface="楷体" pitchFamily="49" charset="-122"/>
                <a:ea typeface="楷体" pitchFamily="49" charset="-122"/>
              </a:rPr>
              <a:t>房屋部管理</a:t>
            </a:r>
            <a:endParaRPr lang="en-US" altLang="zh-CN" b="1">
              <a:solidFill>
                <a:schemeClr val="bg1"/>
              </a:solidFill>
              <a:latin typeface="楷体" pitchFamily="49" charset="-122"/>
              <a:ea typeface="楷体" pitchFamily="49" charset="-122"/>
            </a:endParaRPr>
          </a:p>
          <a:p>
            <a:pPr marL="228600" lvl="1" indent="-227013" defTabSz="889000">
              <a:buFontTx/>
              <a:buBlip>
                <a:blip r:embed="rId3"/>
              </a:buBlip>
            </a:pPr>
            <a:r>
              <a:rPr lang="zh-CN" altLang="en-US" b="1">
                <a:solidFill>
                  <a:schemeClr val="bg1"/>
                </a:solidFill>
                <a:latin typeface="楷体" pitchFamily="49" charset="-122"/>
                <a:ea typeface="楷体" pitchFamily="49" charset="-122"/>
              </a:rPr>
              <a:t>厨房和餐厅管理</a:t>
            </a:r>
            <a:endParaRPr lang="en-US" altLang="zh-CN" b="1">
              <a:solidFill>
                <a:schemeClr val="bg1"/>
              </a:solidFill>
              <a:latin typeface="楷体" pitchFamily="49" charset="-122"/>
              <a:ea typeface="楷体" pitchFamily="49" charset="-122"/>
            </a:endParaRPr>
          </a:p>
          <a:p>
            <a:pPr marL="228600" lvl="1" indent="-227013" defTabSz="889000">
              <a:buFontTx/>
              <a:buBlip>
                <a:blip r:embed="rId3"/>
              </a:buBlip>
            </a:pPr>
            <a:r>
              <a:rPr lang="zh-CN" altLang="en-US" b="1">
                <a:solidFill>
                  <a:schemeClr val="bg1"/>
                </a:solidFill>
                <a:latin typeface="楷体" pitchFamily="49" charset="-122"/>
                <a:ea typeface="楷体" pitchFamily="49" charset="-122"/>
              </a:rPr>
              <a:t>高级发展培训</a:t>
            </a:r>
          </a:p>
        </p:txBody>
      </p:sp>
      <p:sp>
        <p:nvSpPr>
          <p:cNvPr id="59404" name="TextBox 7"/>
          <p:cNvSpPr txBox="1">
            <a:spLocks noChangeArrowheads="1"/>
          </p:cNvSpPr>
          <p:nvPr/>
        </p:nvSpPr>
        <p:spPr bwMode="auto">
          <a:xfrm>
            <a:off x="3573463" y="1474788"/>
            <a:ext cx="7283450" cy="3194050"/>
          </a:xfrm>
          <a:prstGeom prst="rect">
            <a:avLst/>
          </a:prstGeom>
          <a:noFill/>
          <a:ln w="9525">
            <a:noFill/>
            <a:miter lim="800000"/>
            <a:headEnd/>
            <a:tailEnd/>
          </a:ln>
        </p:spPr>
        <p:txBody>
          <a:bodyPr>
            <a:spAutoFit/>
          </a:bodyPr>
          <a:lstStyle/>
          <a:p>
            <a:pPr marL="457200" lvl="2" defTabSz="889000"/>
            <a:r>
              <a:rPr lang="zh-CN" altLang="en-US" sz="2000" b="1">
                <a:solidFill>
                  <a:schemeClr val="bg1"/>
                </a:solidFill>
                <a:latin typeface="楷体" pitchFamily="49" charset="-122"/>
                <a:ea typeface="楷体" pitchFamily="49" charset="-122"/>
                <a:cs typeface="Arial" pitchFamily="34" charset="0"/>
              </a:rPr>
              <a:t>主要客户</a:t>
            </a:r>
            <a:endParaRPr lang="en-US" altLang="zh-CN" sz="2000" b="1">
              <a:solidFill>
                <a:schemeClr val="bg1"/>
              </a:solidFill>
              <a:latin typeface="楷体" pitchFamily="49" charset="-122"/>
              <a:ea typeface="楷体" pitchFamily="49" charset="-122"/>
              <a:cs typeface="Arial" pitchFamily="34" charset="0"/>
            </a:endParaRPr>
          </a:p>
          <a:p>
            <a:pPr marL="457200" lvl="2" defTabSz="889000"/>
            <a:endParaRPr lang="zh-CN" altLang="en-US" sz="1000" b="1">
              <a:solidFill>
                <a:schemeClr val="bg1"/>
              </a:solidFill>
              <a:latin typeface="楷体" pitchFamily="49" charset="-122"/>
              <a:ea typeface="楷体" pitchFamily="49" charset="-122"/>
              <a:cs typeface="Arial" pitchFamily="34" charset="0"/>
            </a:endParaRPr>
          </a:p>
          <a:p>
            <a:pPr marL="457200" lvl="2" defTabSz="889000"/>
            <a:endParaRPr lang="zh-CN" altLang="en-US" sz="1000" b="1">
              <a:solidFill>
                <a:schemeClr val="bg1"/>
              </a:solidFill>
              <a:latin typeface="楷体" pitchFamily="49" charset="-122"/>
              <a:ea typeface="楷体" pitchFamily="49" charset="-122"/>
              <a:cs typeface="Arial" pitchFamily="34" charset="0"/>
            </a:endParaRPr>
          </a:p>
          <a:p>
            <a:pPr marL="457200" lvl="2" defTabSz="889000">
              <a:spcAft>
                <a:spcPct val="25000"/>
              </a:spcAft>
              <a:buFontTx/>
              <a:buBlip>
                <a:blip r:embed="rId3"/>
              </a:buBlip>
            </a:pPr>
            <a:r>
              <a:rPr lang="zh-CN" altLang="en-US">
                <a:solidFill>
                  <a:schemeClr val="bg1"/>
                </a:solidFill>
                <a:latin typeface="楷体" pitchFamily="49" charset="-122"/>
                <a:ea typeface="楷体" pitchFamily="49" charset="-122"/>
                <a:cs typeface="Arial" pitchFamily="34" charset="0"/>
              </a:rPr>
              <a:t>达利腾飞国际教育项目</a:t>
            </a:r>
            <a:endParaRPr lang="en-US" altLang="zh-CN">
              <a:solidFill>
                <a:schemeClr val="bg1"/>
              </a:solidFill>
              <a:latin typeface="楷体" pitchFamily="49" charset="-122"/>
              <a:ea typeface="楷体" pitchFamily="49" charset="-122"/>
              <a:cs typeface="Arial" pitchFamily="34" charset="0"/>
            </a:endParaRPr>
          </a:p>
          <a:p>
            <a:pPr marL="457200" lvl="2" defTabSz="889000">
              <a:spcAft>
                <a:spcPct val="25000"/>
              </a:spcAft>
              <a:buFontTx/>
              <a:buBlip>
                <a:blip r:embed="rId3"/>
              </a:buBlip>
            </a:pPr>
            <a:r>
              <a:rPr lang="zh-CN" altLang="en-US" b="1">
                <a:solidFill>
                  <a:schemeClr val="bg1"/>
                </a:solidFill>
                <a:latin typeface="楷体" pitchFamily="49" charset="-122"/>
                <a:ea typeface="楷体" pitchFamily="49" charset="-122"/>
                <a:cs typeface="Arial" pitchFamily="34" charset="0"/>
              </a:rPr>
              <a:t>迪拜国际机场</a:t>
            </a:r>
            <a:endParaRPr lang="en-US" altLang="zh-CN" b="1">
              <a:solidFill>
                <a:schemeClr val="bg1"/>
              </a:solidFill>
              <a:latin typeface="楷体" pitchFamily="49" charset="-122"/>
              <a:ea typeface="楷体" pitchFamily="49" charset="-122"/>
              <a:cs typeface="Arial" pitchFamily="34" charset="0"/>
            </a:endParaRPr>
          </a:p>
          <a:p>
            <a:pPr marL="457200" lvl="2" defTabSz="889000">
              <a:spcAft>
                <a:spcPct val="25000"/>
              </a:spcAft>
              <a:buFontTx/>
              <a:buBlip>
                <a:blip r:embed="rId3"/>
              </a:buBlip>
            </a:pPr>
            <a:r>
              <a:rPr lang="zh-CN" altLang="en-US" b="1">
                <a:solidFill>
                  <a:schemeClr val="bg1"/>
                </a:solidFill>
                <a:latin typeface="楷体" pitchFamily="49" charset="-122"/>
                <a:ea typeface="楷体" pitchFamily="49" charset="-122"/>
                <a:cs typeface="Arial" pitchFamily="34" charset="0"/>
              </a:rPr>
              <a:t>凯悦集团</a:t>
            </a:r>
            <a:endParaRPr lang="en-US" altLang="zh-CN" b="1">
              <a:solidFill>
                <a:schemeClr val="bg1"/>
              </a:solidFill>
              <a:latin typeface="楷体" pitchFamily="49" charset="-122"/>
              <a:ea typeface="楷体" pitchFamily="49" charset="-122"/>
              <a:cs typeface="Arial" pitchFamily="34" charset="0"/>
            </a:endParaRPr>
          </a:p>
          <a:p>
            <a:pPr marL="457200" lvl="2" defTabSz="889000">
              <a:spcAft>
                <a:spcPct val="25000"/>
              </a:spcAft>
              <a:buFontTx/>
              <a:buBlip>
                <a:blip r:embed="rId3"/>
              </a:buBlip>
            </a:pPr>
            <a:r>
              <a:rPr lang="en-GB" altLang="zh-CN" sz="1400" b="1">
                <a:solidFill>
                  <a:schemeClr val="bg1"/>
                </a:solidFill>
                <a:latin typeface="Verdana" pitchFamily="34" charset="0"/>
                <a:ea typeface="楷体" pitchFamily="49" charset="-122"/>
              </a:rPr>
              <a:t>John Keells Leisure </a:t>
            </a:r>
            <a:r>
              <a:rPr lang="zh-CN" altLang="en-US" sz="1600" b="1">
                <a:solidFill>
                  <a:schemeClr val="bg1"/>
                </a:solidFill>
                <a:latin typeface="楷体" pitchFamily="49" charset="-122"/>
                <a:ea typeface="楷体" pitchFamily="49" charset="-122"/>
              </a:rPr>
              <a:t>集团</a:t>
            </a:r>
            <a:r>
              <a:rPr lang="en-GB" altLang="zh-CN" sz="1600" b="1">
                <a:solidFill>
                  <a:schemeClr val="bg1"/>
                </a:solidFill>
                <a:latin typeface="楷体" pitchFamily="49" charset="-122"/>
                <a:ea typeface="楷体" pitchFamily="49" charset="-122"/>
              </a:rPr>
              <a:t>, </a:t>
            </a:r>
            <a:r>
              <a:rPr lang="zh-CN" altLang="en-US" sz="1600" b="1">
                <a:solidFill>
                  <a:schemeClr val="bg1"/>
                </a:solidFill>
                <a:latin typeface="楷体" pitchFamily="49" charset="-122"/>
                <a:ea typeface="楷体" pitchFamily="49" charset="-122"/>
              </a:rPr>
              <a:t>斯里兰卡</a:t>
            </a:r>
          </a:p>
          <a:p>
            <a:pPr marL="457200" lvl="2" defTabSz="889000">
              <a:spcAft>
                <a:spcPct val="25000"/>
              </a:spcAft>
              <a:buFontTx/>
              <a:buBlip>
                <a:blip r:embed="rId3"/>
              </a:buBlip>
            </a:pPr>
            <a:r>
              <a:rPr lang="zh-CN" altLang="en-US" sz="1600" b="1">
                <a:solidFill>
                  <a:schemeClr val="bg1"/>
                </a:solidFill>
                <a:latin typeface="楷体" pitchFamily="49" charset="-122"/>
                <a:ea typeface="楷体" pitchFamily="49" charset="-122"/>
              </a:rPr>
              <a:t>美丹酒店</a:t>
            </a:r>
            <a:endParaRPr lang="en-US" altLang="zh-CN" sz="1600" b="1">
              <a:solidFill>
                <a:schemeClr val="bg1"/>
              </a:solidFill>
              <a:latin typeface="楷体" pitchFamily="49" charset="-122"/>
              <a:ea typeface="楷体" pitchFamily="49" charset="-122"/>
            </a:endParaRPr>
          </a:p>
          <a:p>
            <a:pPr marL="457200" lvl="2" defTabSz="889000">
              <a:spcAft>
                <a:spcPct val="25000"/>
              </a:spcAft>
              <a:buFontTx/>
              <a:buBlip>
                <a:blip r:embed="rId3"/>
              </a:buBlip>
            </a:pPr>
            <a:r>
              <a:rPr lang="zh-CN" altLang="en-US" sz="1600" b="1">
                <a:solidFill>
                  <a:schemeClr val="bg1"/>
                </a:solidFill>
                <a:latin typeface="楷体" pitchFamily="49" charset="-122"/>
                <a:ea typeface="楷体" pitchFamily="49" charset="-122"/>
              </a:rPr>
              <a:t>渣打银行</a:t>
            </a:r>
            <a:endParaRPr lang="en-US" altLang="zh-CN" sz="1600" b="1">
              <a:solidFill>
                <a:schemeClr val="bg1"/>
              </a:solidFill>
              <a:latin typeface="楷体" pitchFamily="49" charset="-122"/>
              <a:ea typeface="楷体" pitchFamily="49" charset="-122"/>
            </a:endParaRPr>
          </a:p>
          <a:p>
            <a:pPr marL="457200" lvl="2" defTabSz="889000">
              <a:spcAft>
                <a:spcPct val="25000"/>
              </a:spcAft>
              <a:buFontTx/>
              <a:buBlip>
                <a:blip r:embed="rId3"/>
              </a:buBlip>
            </a:pPr>
            <a:r>
              <a:rPr lang="en-GB" altLang="zh-CN" sz="1400" b="1">
                <a:solidFill>
                  <a:schemeClr val="bg1"/>
                </a:solidFill>
                <a:latin typeface="Verdana" pitchFamily="34" charset="0"/>
                <a:ea typeface="楷体" pitchFamily="49" charset="-122"/>
              </a:rPr>
              <a:t>The Office of Presidential Affairs</a:t>
            </a:r>
            <a:r>
              <a:rPr lang="en-GB" altLang="zh-CN" sz="1600" b="1">
                <a:solidFill>
                  <a:schemeClr val="bg1"/>
                </a:solidFill>
                <a:latin typeface="楷体" pitchFamily="49" charset="-122"/>
                <a:ea typeface="楷体" pitchFamily="49" charset="-122"/>
              </a:rPr>
              <a:t>, </a:t>
            </a:r>
            <a:r>
              <a:rPr lang="zh-CN" altLang="en-US" sz="1600" b="1">
                <a:solidFill>
                  <a:schemeClr val="bg1"/>
                </a:solidFill>
                <a:latin typeface="楷体" pitchFamily="49" charset="-122"/>
                <a:ea typeface="楷体" pitchFamily="49" charset="-122"/>
              </a:rPr>
              <a:t>阿布达比</a:t>
            </a:r>
          </a:p>
          <a:p>
            <a:pPr marL="457200" lvl="2" defTabSz="889000">
              <a:spcAft>
                <a:spcPct val="25000"/>
              </a:spcAft>
              <a:buFontTx/>
              <a:buBlip>
                <a:blip r:embed="rId3"/>
              </a:buBlip>
            </a:pPr>
            <a:r>
              <a:rPr lang="en-GB" altLang="zh-CN" sz="1400" b="1">
                <a:solidFill>
                  <a:schemeClr val="bg1"/>
                </a:solidFill>
                <a:latin typeface="Verdana" pitchFamily="34" charset="0"/>
                <a:ea typeface="楷体" pitchFamily="49" charset="-122"/>
              </a:rPr>
              <a:t>The Prime Minister’s Office</a:t>
            </a:r>
            <a:r>
              <a:rPr lang="en-GB" altLang="zh-CN" sz="1600" b="1">
                <a:solidFill>
                  <a:schemeClr val="bg1"/>
                </a:solidFill>
                <a:latin typeface="楷体" pitchFamily="49" charset="-122"/>
                <a:ea typeface="楷体" pitchFamily="49" charset="-122"/>
              </a:rPr>
              <a:t>, </a:t>
            </a:r>
            <a:r>
              <a:rPr lang="zh-CN" altLang="en-US" sz="1600" b="1">
                <a:solidFill>
                  <a:schemeClr val="bg1"/>
                </a:solidFill>
                <a:latin typeface="楷体" pitchFamily="49" charset="-122"/>
                <a:ea typeface="楷体" pitchFamily="49" charset="-122"/>
              </a:rPr>
              <a:t>迪拜</a:t>
            </a:r>
            <a:endParaRPr lang="en-GB" altLang="zh-CN" sz="1600" b="1">
              <a:solidFill>
                <a:schemeClr val="bg1"/>
              </a:solidFill>
              <a:latin typeface="楷体" pitchFamily="49" charset="-122"/>
              <a:ea typeface="楷体" pitchFamily="49" charset="-122"/>
            </a:endParaRPr>
          </a:p>
        </p:txBody>
      </p:sp>
    </p:spTree>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idx="1"/>
          </p:nvPr>
        </p:nvSpPr>
        <p:spPr>
          <a:xfrm>
            <a:off x="225424" y="3200401"/>
            <a:ext cx="8918576" cy="4343400"/>
          </a:xfrm>
        </p:spPr>
        <p:txBody>
          <a:bodyPr>
            <a:normAutofit/>
          </a:bodyPr>
          <a:lstStyle/>
          <a:p>
            <a:r>
              <a:rPr lang="zh-CN" altLang="en-US" sz="3200" dirty="0">
                <a:solidFill>
                  <a:schemeClr val="tx2">
                    <a:lumMod val="50000"/>
                    <a:lumOff val="50000"/>
                  </a:schemeClr>
                </a:solidFill>
                <a:latin typeface="Times New Roman"/>
                <a:ea typeface="Times New Roman"/>
                <a:cs typeface="Times New Roman"/>
              </a:rPr>
              <a:t>Bachelor of Business Administration (Honours</a:t>
            </a:r>
            <a:r>
              <a:rPr lang="zh-CN" altLang="en-US" sz="3200" dirty="0" smtClean="0">
                <a:solidFill>
                  <a:schemeClr val="tx2">
                    <a:lumMod val="50000"/>
                    <a:lumOff val="50000"/>
                  </a:schemeClr>
                </a:solidFill>
                <a:latin typeface="Times New Roman"/>
                <a:ea typeface="Times New Roman"/>
                <a:cs typeface="Times New Roman"/>
              </a:rPr>
              <a:t>)</a:t>
            </a:r>
            <a:endParaRPr lang="en-US" altLang="zh-CN" sz="3200" dirty="0" smtClean="0">
              <a:solidFill>
                <a:schemeClr val="tx2">
                  <a:lumMod val="50000"/>
                  <a:lumOff val="50000"/>
                </a:schemeClr>
              </a:solidFill>
              <a:latin typeface="Times New Roman"/>
              <a:ea typeface="Times New Roman"/>
              <a:cs typeface="Times New Roman"/>
            </a:endParaRPr>
          </a:p>
          <a:p>
            <a:pPr>
              <a:buNone/>
            </a:pPr>
            <a:r>
              <a:rPr lang="en-US" altLang="zh-CN" sz="3200" dirty="0" smtClean="0">
                <a:solidFill>
                  <a:schemeClr val="tx2">
                    <a:lumMod val="50000"/>
                    <a:lumOff val="50000"/>
                  </a:schemeClr>
                </a:solidFill>
                <a:latin typeface="Times New Roman"/>
                <a:ea typeface="Times New Roman"/>
                <a:cs typeface="Times New Roman"/>
              </a:rPr>
              <a:t>   </a:t>
            </a:r>
            <a:r>
              <a:rPr lang="zh-CN" altLang="en-US" sz="3200" dirty="0" smtClean="0">
                <a:solidFill>
                  <a:schemeClr val="tx2">
                    <a:lumMod val="50000"/>
                    <a:lumOff val="50000"/>
                  </a:schemeClr>
                </a:solidFill>
                <a:latin typeface="Times New Roman"/>
                <a:ea typeface="Times New Roman"/>
                <a:cs typeface="Times New Roman"/>
              </a:rPr>
              <a:t> </a:t>
            </a:r>
            <a:r>
              <a:rPr lang="zh-CN" altLang="en-US" sz="3200" dirty="0">
                <a:solidFill>
                  <a:schemeClr val="tx2">
                    <a:lumMod val="50000"/>
                    <a:lumOff val="50000"/>
                  </a:schemeClr>
                </a:solidFill>
                <a:latin typeface="Times New Roman"/>
                <a:ea typeface="Times New Roman"/>
                <a:cs typeface="Times New Roman"/>
              </a:rPr>
              <a:t>in International Hospitality Management </a:t>
            </a:r>
            <a:endParaRPr lang="en-US" altLang="zh-CN" sz="3200" dirty="0" smtClean="0">
              <a:solidFill>
                <a:schemeClr val="tx2">
                  <a:lumMod val="50000"/>
                  <a:lumOff val="50000"/>
                </a:schemeClr>
              </a:solidFill>
              <a:latin typeface="Times New Roman"/>
              <a:ea typeface="Times New Roman"/>
              <a:cs typeface="Times New Roman"/>
            </a:endParaRPr>
          </a:p>
          <a:p>
            <a:pPr>
              <a:buNone/>
            </a:pPr>
            <a:r>
              <a:rPr lang="en-US" altLang="zh-CN" sz="3200" dirty="0" smtClean="0">
                <a:solidFill>
                  <a:schemeClr val="tx2">
                    <a:lumMod val="50000"/>
                    <a:lumOff val="50000"/>
                  </a:schemeClr>
                </a:solidFill>
                <a:latin typeface="Times New Roman"/>
                <a:ea typeface="Times New Roman"/>
                <a:cs typeface="Times New Roman"/>
              </a:rPr>
              <a:t>    </a:t>
            </a:r>
            <a:r>
              <a:rPr lang="zh-CN" altLang="en-US" sz="3200" dirty="0" smtClean="0">
                <a:solidFill>
                  <a:schemeClr val="tx2">
                    <a:lumMod val="50000"/>
                    <a:lumOff val="50000"/>
                  </a:schemeClr>
                </a:solidFill>
                <a:latin typeface="Times New Roman"/>
                <a:ea typeface="Times New Roman"/>
                <a:cs typeface="Times New Roman"/>
              </a:rPr>
              <a:t>Programme </a:t>
            </a:r>
            <a:r>
              <a:rPr lang="zh-CN" altLang="en-US" sz="3200" dirty="0">
                <a:solidFill>
                  <a:schemeClr val="tx2">
                    <a:lumMod val="50000"/>
                    <a:lumOff val="50000"/>
                  </a:schemeClr>
                </a:solidFill>
                <a:latin typeface="Times New Roman"/>
                <a:ea typeface="Times New Roman"/>
                <a:cs typeface="Times New Roman"/>
              </a:rPr>
              <a:t>Structure</a:t>
            </a:r>
            <a:endParaRPr kumimoji="1" lang="zh-CN" altLang="en-US" sz="3200" dirty="0">
              <a:solidFill>
                <a:schemeClr val="tx2">
                  <a:lumMod val="50000"/>
                  <a:lumOff val="50000"/>
                </a:schemeClr>
              </a:solidFill>
            </a:endParaRPr>
          </a:p>
        </p:txBody>
      </p:sp>
      <p:pic>
        <p:nvPicPr>
          <p:cNvPr id="6" name="Picture 3" descr="Jumeirah Group_logo_English.eps"/>
          <p:cNvPicPr>
            <a:picLocks noChangeAspect="1"/>
          </p:cNvPicPr>
          <p:nvPr/>
        </p:nvPicPr>
        <p:blipFill>
          <a:blip r:embed="rId2"/>
          <a:srcRect/>
          <a:stretch>
            <a:fillRect/>
          </a:stretch>
        </p:blipFill>
        <p:spPr bwMode="auto">
          <a:xfrm>
            <a:off x="336550" y="234950"/>
            <a:ext cx="1436688" cy="635000"/>
          </a:xfrm>
          <a:prstGeom prst="rect">
            <a:avLst/>
          </a:prstGeom>
          <a:noFill/>
          <a:ln w="9525">
            <a:noFill/>
            <a:miter lim="800000"/>
            <a:headEnd/>
            <a:tailEnd/>
          </a:ln>
        </p:spPr>
      </p:pic>
      <p:pic>
        <p:nvPicPr>
          <p:cNvPr id="7" name="Picture 4" descr="The Emirates Academy of Hospitality Management.JPG"/>
          <p:cNvPicPr>
            <a:picLocks noChangeAspect="1"/>
          </p:cNvPicPr>
          <p:nvPr/>
        </p:nvPicPr>
        <p:blipFill>
          <a:blip r:embed="rId3"/>
          <a:srcRect/>
          <a:stretch>
            <a:fillRect/>
          </a:stretch>
        </p:blipFill>
        <p:spPr bwMode="auto">
          <a:xfrm>
            <a:off x="6010275" y="234950"/>
            <a:ext cx="2965450" cy="833438"/>
          </a:xfrm>
          <a:prstGeom prst="rect">
            <a:avLst/>
          </a:prstGeom>
          <a:noFill/>
          <a:ln w="9525">
            <a:noFill/>
            <a:miter lim="800000"/>
            <a:headEnd/>
            <a:tailEnd/>
          </a:ln>
        </p:spPr>
      </p:pic>
      <p:sp>
        <p:nvSpPr>
          <p:cNvPr id="9" name="副标题 2"/>
          <p:cNvSpPr txBox="1">
            <a:spLocks/>
          </p:cNvSpPr>
          <p:nvPr/>
        </p:nvSpPr>
        <p:spPr>
          <a:xfrm>
            <a:off x="184092" y="1860546"/>
            <a:ext cx="8286808" cy="828684"/>
          </a:xfrm>
          <a:prstGeom prst="rect">
            <a:avLst/>
          </a:prstGeom>
        </p:spPr>
        <p:txBody>
          <a:bodyPr vert="horz" lIns="91440" tIns="45720" rIns="91440" bIns="45720" rtlCol="0">
            <a:noAutofit/>
          </a:bodyPr>
          <a:lstStyle/>
          <a:p>
            <a:pPr marL="349250" marR="0" lvl="0" indent="-349250" algn="l" defTabSz="914400" rtl="0" eaLnBrk="1" fontAlgn="auto" latinLnBrk="0" hangingPunct="1">
              <a:lnSpc>
                <a:spcPct val="100000"/>
              </a:lnSpc>
              <a:spcBef>
                <a:spcPts val="2000"/>
              </a:spcBef>
              <a:spcAft>
                <a:spcPts val="0"/>
              </a:spcAft>
              <a:buClr>
                <a:schemeClr val="accent1">
                  <a:lumMod val="60000"/>
                  <a:lumOff val="40000"/>
                </a:schemeClr>
              </a:buClr>
              <a:buSzPct val="110000"/>
              <a:buFont typeface="Wingdings 2" pitchFamily="18" charset="2"/>
              <a:buChar char=""/>
              <a:tabLst/>
              <a:defRPr/>
            </a:pPr>
            <a:r>
              <a:rPr kumimoji="1" lang="zh-CN" altLang="en-US" sz="3600" b="0" i="0" u="none" strike="noStrike" kern="1200" cap="none" spc="0" normalizeH="0" baseline="0" noProof="0" dirty="0" smtClean="0">
                <a:ln>
                  <a:noFill/>
                </a:ln>
                <a:solidFill>
                  <a:srgbClr val="0070C0"/>
                </a:solidFill>
                <a:effectLst/>
                <a:uLnTx/>
                <a:uFillTx/>
                <a:latin typeface="微软雅黑" pitchFamily="34" charset="-122"/>
                <a:ea typeface="微软雅黑" pitchFamily="34" charset="-122"/>
                <a:cs typeface="+mn-cs"/>
              </a:rPr>
              <a:t>国际酒店工商管理学士学位课程</a:t>
            </a:r>
            <a:r>
              <a:rPr kumimoji="1" lang="zh-TW" altLang="en-US" sz="3600" b="0" i="0" u="none" strike="noStrike" kern="1200" cap="none" spc="0" normalizeH="0" baseline="0" noProof="0" dirty="0" smtClean="0">
                <a:ln>
                  <a:noFill/>
                </a:ln>
                <a:solidFill>
                  <a:srgbClr val="0070C0"/>
                </a:solidFill>
                <a:effectLst/>
                <a:uLnTx/>
                <a:uFillTx/>
                <a:latin typeface="微软雅黑" pitchFamily="34" charset="-122"/>
                <a:ea typeface="微软雅黑" pitchFamily="34" charset="-122"/>
                <a:cs typeface="+mn-cs"/>
              </a:rPr>
              <a:t>內容</a:t>
            </a:r>
            <a:endParaRPr kumimoji="1" lang="zh-CN" altLang="en-US" sz="3600" b="0"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mn-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0" name="Rectangle 59"/>
          <p:cNvSpPr/>
          <p:nvPr/>
        </p:nvSpPr>
        <p:spPr>
          <a:xfrm>
            <a:off x="-61913" y="14288"/>
            <a:ext cx="9144001" cy="68580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ltLang="zh-CN" sz="2000">
                <a:solidFill>
                  <a:srgbClr val="FFFFFF"/>
                </a:solidFill>
                <a:ea typeface="ＭＳ Ｐゴシック" pitchFamily="34" charset="-128"/>
              </a:rPr>
              <a:t>7</a:t>
            </a:r>
            <a:endParaRPr lang="en-US" altLang="zh-CN">
              <a:solidFill>
                <a:srgbClr val="FFFFFF"/>
              </a:solidFill>
              <a:ea typeface="ＭＳ Ｐゴシック" pitchFamily="34" charset="-128"/>
            </a:endParaRPr>
          </a:p>
        </p:txBody>
      </p:sp>
      <p:sp>
        <p:nvSpPr>
          <p:cNvPr id="4" name="Rounded Rectangle 3"/>
          <p:cNvSpPr/>
          <p:nvPr/>
        </p:nvSpPr>
        <p:spPr>
          <a:xfrm>
            <a:off x="1222375" y="736600"/>
            <a:ext cx="1290638" cy="530225"/>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b="1">
                <a:solidFill>
                  <a:schemeClr val="tx1"/>
                </a:solidFill>
                <a:latin typeface="楷体" pitchFamily="49" charset="-122"/>
                <a:ea typeface="楷体" pitchFamily="49" charset="-122"/>
                <a:cs typeface="Arial Unicode MS" pitchFamily="34" charset="-128"/>
              </a:rPr>
              <a:t>英语修辞</a:t>
            </a:r>
          </a:p>
        </p:txBody>
      </p:sp>
      <p:sp>
        <p:nvSpPr>
          <p:cNvPr id="37892" name="Title 1"/>
          <p:cNvSpPr txBox="1">
            <a:spLocks/>
          </p:cNvSpPr>
          <p:nvPr/>
        </p:nvSpPr>
        <p:spPr bwMode="auto">
          <a:xfrm>
            <a:off x="180975" y="639763"/>
            <a:ext cx="1030288" cy="679450"/>
          </a:xfrm>
          <a:prstGeom prst="rect">
            <a:avLst/>
          </a:prstGeom>
          <a:noFill/>
          <a:ln w="9525">
            <a:noFill/>
            <a:miter lim="800000"/>
            <a:headEnd/>
            <a:tailEnd/>
          </a:ln>
        </p:spPr>
        <p:txBody>
          <a:bodyPr/>
          <a:lstStyle/>
          <a:p>
            <a:pPr algn="ctr" defTabSz="896938" eaLnBrk="0" hangingPunct="0"/>
            <a:endParaRPr lang="en-US" altLang="zh-CN" sz="800"/>
          </a:p>
          <a:p>
            <a:pPr algn="ctr" defTabSz="896938" eaLnBrk="0" hangingPunct="0"/>
            <a:r>
              <a:rPr lang="en-US" altLang="zh-CN" sz="2400">
                <a:latin typeface="Calibri" pitchFamily="34" charset="0"/>
              </a:rPr>
              <a:t>1. </a:t>
            </a:r>
          </a:p>
        </p:txBody>
      </p:sp>
      <p:sp>
        <p:nvSpPr>
          <p:cNvPr id="37893" name="Title 1"/>
          <p:cNvSpPr txBox="1">
            <a:spLocks/>
          </p:cNvSpPr>
          <p:nvPr/>
        </p:nvSpPr>
        <p:spPr bwMode="auto">
          <a:xfrm>
            <a:off x="476250" y="1436688"/>
            <a:ext cx="600075" cy="549275"/>
          </a:xfrm>
          <a:prstGeom prst="rect">
            <a:avLst/>
          </a:prstGeom>
          <a:noFill/>
          <a:ln w="9525">
            <a:noFill/>
            <a:miter lim="800000"/>
            <a:headEnd/>
            <a:tailEnd/>
          </a:ln>
        </p:spPr>
        <p:txBody>
          <a:bodyPr/>
          <a:lstStyle/>
          <a:p>
            <a:pPr defTabSz="896938" eaLnBrk="0" hangingPunct="0"/>
            <a:r>
              <a:rPr lang="en-US" altLang="zh-CN" sz="2400">
                <a:latin typeface="Calibri" pitchFamily="34" charset="0"/>
              </a:rPr>
              <a:t>2.</a:t>
            </a:r>
            <a:endParaRPr lang="en-US" altLang="zh-CN" sz="2000">
              <a:latin typeface="Calibri" pitchFamily="34" charset="0"/>
            </a:endParaRPr>
          </a:p>
        </p:txBody>
      </p:sp>
      <p:sp>
        <p:nvSpPr>
          <p:cNvPr id="7" name="Title 1"/>
          <p:cNvSpPr txBox="1">
            <a:spLocks/>
          </p:cNvSpPr>
          <p:nvPr/>
        </p:nvSpPr>
        <p:spPr bwMode="auto">
          <a:xfrm>
            <a:off x="476250" y="2128838"/>
            <a:ext cx="600075" cy="496887"/>
          </a:xfrm>
          <a:prstGeom prst="rect">
            <a:avLst/>
          </a:prstGeom>
          <a:noFill/>
          <a:ln w="9525">
            <a:noFill/>
            <a:miter lim="800000"/>
            <a:headEnd/>
            <a:tailEnd/>
          </a:ln>
        </p:spPr>
        <p:txBody>
          <a:bodyPr/>
          <a:lstStyle/>
          <a:p>
            <a:pPr defTabSz="896938" eaLnBrk="0" hangingPunct="0">
              <a:defRPr/>
            </a:pPr>
            <a:r>
              <a:rPr lang="en-US" sz="2400" dirty="0">
                <a:latin typeface="+mj-lt"/>
                <a:ea typeface="ＭＳ Ｐゴシック"/>
                <a:cs typeface="ＭＳ Ｐゴシック" pitchFamily="-111" charset="-128"/>
              </a:rPr>
              <a:t>3. </a:t>
            </a:r>
          </a:p>
        </p:txBody>
      </p:sp>
      <p:sp>
        <p:nvSpPr>
          <p:cNvPr id="8" name="Title 1"/>
          <p:cNvSpPr txBox="1">
            <a:spLocks/>
          </p:cNvSpPr>
          <p:nvPr/>
        </p:nvSpPr>
        <p:spPr bwMode="auto">
          <a:xfrm>
            <a:off x="476250" y="2782888"/>
            <a:ext cx="600075" cy="681037"/>
          </a:xfrm>
          <a:prstGeom prst="rect">
            <a:avLst/>
          </a:prstGeom>
          <a:noFill/>
          <a:ln w="9525">
            <a:noFill/>
            <a:miter lim="800000"/>
            <a:headEnd/>
            <a:tailEnd/>
          </a:ln>
        </p:spPr>
        <p:txBody>
          <a:bodyPr/>
          <a:lstStyle/>
          <a:p>
            <a:pPr defTabSz="896938" eaLnBrk="0" hangingPunct="0">
              <a:defRPr/>
            </a:pPr>
            <a:r>
              <a:rPr lang="en-US" sz="2400" dirty="0">
                <a:latin typeface="+mj-lt"/>
                <a:ea typeface="ＭＳ Ｐゴシック"/>
                <a:cs typeface="ＭＳ Ｐゴシック" pitchFamily="-111" charset="-128"/>
              </a:rPr>
              <a:t>4. </a:t>
            </a:r>
          </a:p>
        </p:txBody>
      </p:sp>
      <p:sp>
        <p:nvSpPr>
          <p:cNvPr id="9" name="Title 1"/>
          <p:cNvSpPr txBox="1">
            <a:spLocks/>
          </p:cNvSpPr>
          <p:nvPr/>
        </p:nvSpPr>
        <p:spPr bwMode="auto">
          <a:xfrm>
            <a:off x="476250" y="3462338"/>
            <a:ext cx="600075" cy="612775"/>
          </a:xfrm>
          <a:prstGeom prst="rect">
            <a:avLst/>
          </a:prstGeom>
          <a:noFill/>
          <a:ln w="9525">
            <a:noFill/>
            <a:miter lim="800000"/>
            <a:headEnd/>
            <a:tailEnd/>
          </a:ln>
        </p:spPr>
        <p:txBody>
          <a:bodyPr/>
          <a:lstStyle/>
          <a:p>
            <a:pPr defTabSz="896938" eaLnBrk="0" hangingPunct="0">
              <a:defRPr/>
            </a:pPr>
            <a:r>
              <a:rPr lang="en-US" sz="2400" dirty="0">
                <a:latin typeface="+mj-lt"/>
                <a:ea typeface="ＭＳ Ｐゴシック"/>
                <a:cs typeface="ＭＳ Ｐゴシック" pitchFamily="-111" charset="-128"/>
              </a:rPr>
              <a:t>5. </a:t>
            </a:r>
          </a:p>
        </p:txBody>
      </p:sp>
      <p:sp>
        <p:nvSpPr>
          <p:cNvPr id="10" name="Title 1"/>
          <p:cNvSpPr txBox="1">
            <a:spLocks/>
          </p:cNvSpPr>
          <p:nvPr/>
        </p:nvSpPr>
        <p:spPr bwMode="auto">
          <a:xfrm>
            <a:off x="476250" y="4102100"/>
            <a:ext cx="600075" cy="534988"/>
          </a:xfrm>
          <a:prstGeom prst="rect">
            <a:avLst/>
          </a:prstGeom>
          <a:noFill/>
          <a:ln w="9525">
            <a:noFill/>
            <a:miter lim="800000"/>
            <a:headEnd/>
            <a:tailEnd/>
          </a:ln>
        </p:spPr>
        <p:txBody>
          <a:bodyPr/>
          <a:lstStyle/>
          <a:p>
            <a:pPr defTabSz="896938" eaLnBrk="0" hangingPunct="0">
              <a:defRPr/>
            </a:pPr>
            <a:r>
              <a:rPr lang="en-US" sz="2400" dirty="0">
                <a:latin typeface="+mj-lt"/>
                <a:ea typeface="ＭＳ Ｐゴシック"/>
                <a:cs typeface="ＭＳ Ｐゴシック" pitchFamily="-111" charset="-128"/>
              </a:rPr>
              <a:t>6. </a:t>
            </a:r>
          </a:p>
        </p:txBody>
      </p:sp>
      <p:sp>
        <p:nvSpPr>
          <p:cNvPr id="11" name="Title 1"/>
          <p:cNvSpPr txBox="1">
            <a:spLocks/>
          </p:cNvSpPr>
          <p:nvPr/>
        </p:nvSpPr>
        <p:spPr bwMode="auto">
          <a:xfrm>
            <a:off x="476250" y="4772025"/>
            <a:ext cx="600075" cy="561975"/>
          </a:xfrm>
          <a:prstGeom prst="rect">
            <a:avLst/>
          </a:prstGeom>
          <a:noFill/>
          <a:ln w="9525">
            <a:noFill/>
            <a:miter lim="800000"/>
            <a:headEnd/>
            <a:tailEnd/>
          </a:ln>
        </p:spPr>
        <p:txBody>
          <a:bodyPr/>
          <a:lstStyle/>
          <a:p>
            <a:pPr defTabSz="896938" eaLnBrk="0" hangingPunct="0">
              <a:defRPr/>
            </a:pPr>
            <a:r>
              <a:rPr lang="en-US" sz="2400" dirty="0">
                <a:latin typeface="+mj-lt"/>
                <a:ea typeface="ＭＳ Ｐゴシック"/>
                <a:cs typeface="ＭＳ Ｐゴシック" pitchFamily="-111" charset="-128"/>
              </a:rPr>
              <a:t>7. </a:t>
            </a:r>
          </a:p>
        </p:txBody>
      </p:sp>
      <p:sp>
        <p:nvSpPr>
          <p:cNvPr id="12" name="Title 1"/>
          <p:cNvSpPr txBox="1">
            <a:spLocks/>
          </p:cNvSpPr>
          <p:nvPr/>
        </p:nvSpPr>
        <p:spPr bwMode="auto">
          <a:xfrm>
            <a:off x="476250" y="6188075"/>
            <a:ext cx="600075" cy="557213"/>
          </a:xfrm>
          <a:prstGeom prst="rect">
            <a:avLst/>
          </a:prstGeom>
          <a:noFill/>
          <a:ln w="9525">
            <a:noFill/>
            <a:miter lim="800000"/>
            <a:headEnd/>
            <a:tailEnd/>
          </a:ln>
        </p:spPr>
        <p:txBody>
          <a:bodyPr/>
          <a:lstStyle/>
          <a:p>
            <a:pPr defTabSz="896938" eaLnBrk="0" hangingPunct="0">
              <a:defRPr/>
            </a:pPr>
            <a:r>
              <a:rPr lang="en-US" sz="2400" dirty="0">
                <a:latin typeface="+mj-lt"/>
                <a:ea typeface="ＭＳ Ｐゴシック"/>
                <a:cs typeface="ＭＳ Ｐゴシック" pitchFamily="-111" charset="-128"/>
              </a:rPr>
              <a:t>9. </a:t>
            </a:r>
          </a:p>
        </p:txBody>
      </p:sp>
      <p:sp>
        <p:nvSpPr>
          <p:cNvPr id="13" name="Rounded Rectangle 12"/>
          <p:cNvSpPr/>
          <p:nvPr/>
        </p:nvSpPr>
        <p:spPr>
          <a:xfrm>
            <a:off x="2613025" y="736600"/>
            <a:ext cx="1290638" cy="530225"/>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b="1">
                <a:solidFill>
                  <a:schemeClr val="tx1"/>
                </a:solidFill>
                <a:latin typeface="楷体" pitchFamily="49" charset="-122"/>
                <a:ea typeface="楷体" pitchFamily="49" charset="-122"/>
                <a:cs typeface="Arial Unicode MS" pitchFamily="34" charset="-128"/>
              </a:rPr>
              <a:t>餐饮商业</a:t>
            </a:r>
          </a:p>
        </p:txBody>
      </p:sp>
      <p:sp>
        <p:nvSpPr>
          <p:cNvPr id="14" name="Rounded Rectangle 13"/>
          <p:cNvSpPr/>
          <p:nvPr/>
        </p:nvSpPr>
        <p:spPr>
          <a:xfrm>
            <a:off x="4002088" y="736600"/>
            <a:ext cx="1290637" cy="542925"/>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b="1">
                <a:solidFill>
                  <a:schemeClr val="tx1"/>
                </a:solidFill>
                <a:latin typeface="楷体" pitchFamily="49" charset="-122"/>
                <a:ea typeface="楷体" pitchFamily="49" charset="-122"/>
                <a:cs typeface="Arial Unicode MS" pitchFamily="34" charset="-128"/>
              </a:rPr>
              <a:t>餐饮服务</a:t>
            </a:r>
          </a:p>
        </p:txBody>
      </p:sp>
      <p:sp>
        <p:nvSpPr>
          <p:cNvPr id="15" name="Rounded Rectangle 14"/>
          <p:cNvSpPr/>
          <p:nvPr/>
        </p:nvSpPr>
        <p:spPr>
          <a:xfrm>
            <a:off x="5392738" y="736600"/>
            <a:ext cx="1290637" cy="530225"/>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1600" b="1">
                <a:solidFill>
                  <a:schemeClr val="tx1"/>
                </a:solidFill>
                <a:latin typeface="楷体" pitchFamily="49" charset="-122"/>
                <a:ea typeface="楷体" pitchFamily="49" charset="-122"/>
                <a:cs typeface="Arial Unicode MS" pitchFamily="34" charset="-128"/>
              </a:rPr>
              <a:t>专业食品</a:t>
            </a:r>
          </a:p>
          <a:p>
            <a:pPr algn="ctr">
              <a:defRPr/>
            </a:pPr>
            <a:r>
              <a:rPr lang="zh-CN" altLang="en-US" sz="1600" b="1">
                <a:solidFill>
                  <a:schemeClr val="tx1"/>
                </a:solidFill>
                <a:latin typeface="楷体" pitchFamily="49" charset="-122"/>
                <a:ea typeface="楷体" pitchFamily="49" charset="-122"/>
                <a:cs typeface="Arial Unicode MS" pitchFamily="34" charset="-128"/>
              </a:rPr>
              <a:t>制作</a:t>
            </a:r>
          </a:p>
        </p:txBody>
      </p:sp>
      <p:sp>
        <p:nvSpPr>
          <p:cNvPr id="16" name="Rounded Rectangle 15"/>
          <p:cNvSpPr/>
          <p:nvPr/>
        </p:nvSpPr>
        <p:spPr>
          <a:xfrm>
            <a:off x="6781800" y="736600"/>
            <a:ext cx="1290638" cy="517525"/>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1600" b="1">
                <a:solidFill>
                  <a:schemeClr val="tx1"/>
                </a:solidFill>
                <a:latin typeface="楷体" pitchFamily="49" charset="-122"/>
                <a:ea typeface="楷体" pitchFamily="49" charset="-122"/>
                <a:cs typeface="Arial Unicode MS" pitchFamily="34" charset="-128"/>
              </a:rPr>
              <a:t>旅游酒店业</a:t>
            </a:r>
          </a:p>
        </p:txBody>
      </p:sp>
      <p:sp>
        <p:nvSpPr>
          <p:cNvPr id="18" name="Rounded Rectangle 17"/>
          <p:cNvSpPr/>
          <p:nvPr/>
        </p:nvSpPr>
        <p:spPr>
          <a:xfrm>
            <a:off x="1239838" y="1411288"/>
            <a:ext cx="1290637" cy="547687"/>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b="1">
                <a:solidFill>
                  <a:schemeClr val="tx1"/>
                </a:solidFill>
                <a:latin typeface="楷体" pitchFamily="49" charset="-122"/>
                <a:ea typeface="楷体" pitchFamily="49" charset="-122"/>
                <a:cs typeface="Arial Unicode MS" pitchFamily="34" charset="-128"/>
              </a:rPr>
              <a:t>前厅运转</a:t>
            </a:r>
          </a:p>
        </p:txBody>
      </p:sp>
      <p:sp>
        <p:nvSpPr>
          <p:cNvPr id="19" name="Rounded Rectangle 18"/>
          <p:cNvSpPr/>
          <p:nvPr/>
        </p:nvSpPr>
        <p:spPr>
          <a:xfrm>
            <a:off x="2630488" y="1423988"/>
            <a:ext cx="1289050" cy="549275"/>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1600" b="1">
                <a:solidFill>
                  <a:schemeClr val="tx1"/>
                </a:solidFill>
                <a:latin typeface="楷体" pitchFamily="49" charset="-122"/>
                <a:ea typeface="楷体" pitchFamily="49" charset="-122"/>
                <a:cs typeface="Arial Unicode MS" pitchFamily="34" charset="-128"/>
              </a:rPr>
              <a:t>旅游业会计</a:t>
            </a:r>
            <a:endParaRPr lang="en-US" altLang="zh-CN" sz="1600" b="1">
              <a:solidFill>
                <a:schemeClr val="tx1"/>
              </a:solidFill>
              <a:latin typeface="楷体" pitchFamily="49" charset="-122"/>
              <a:ea typeface="楷体" pitchFamily="49" charset="-122"/>
              <a:cs typeface="Arial Unicode MS" pitchFamily="34" charset="-128"/>
            </a:endParaRPr>
          </a:p>
        </p:txBody>
      </p:sp>
      <p:sp>
        <p:nvSpPr>
          <p:cNvPr id="20" name="Rounded Rectangle 19"/>
          <p:cNvSpPr/>
          <p:nvPr/>
        </p:nvSpPr>
        <p:spPr>
          <a:xfrm>
            <a:off x="4019550" y="1436688"/>
            <a:ext cx="1290638" cy="549275"/>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b="1">
                <a:solidFill>
                  <a:schemeClr val="tx1"/>
                </a:solidFill>
                <a:latin typeface="楷体" pitchFamily="49" charset="-122"/>
                <a:ea typeface="楷体" pitchFamily="49" charset="-122"/>
                <a:cs typeface="Arial Unicode MS" pitchFamily="34" charset="-128"/>
              </a:rPr>
              <a:t>客房运转</a:t>
            </a:r>
          </a:p>
        </p:txBody>
      </p:sp>
      <p:sp>
        <p:nvSpPr>
          <p:cNvPr id="21" name="Rounded Rectangle 20"/>
          <p:cNvSpPr/>
          <p:nvPr/>
        </p:nvSpPr>
        <p:spPr>
          <a:xfrm>
            <a:off x="5368925" y="1436688"/>
            <a:ext cx="1289050" cy="536575"/>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b="1">
                <a:solidFill>
                  <a:schemeClr val="tx1"/>
                </a:solidFill>
                <a:latin typeface="楷体" pitchFamily="49" charset="-122"/>
                <a:ea typeface="楷体" pitchFamily="49" charset="-122"/>
                <a:cs typeface="Arial Unicode MS" pitchFamily="34" charset="-128"/>
              </a:rPr>
              <a:t>领导力</a:t>
            </a:r>
            <a:endParaRPr lang="en-US" altLang="zh-CN" b="1">
              <a:solidFill>
                <a:schemeClr val="tx1"/>
              </a:solidFill>
              <a:latin typeface="楷体" pitchFamily="49" charset="-122"/>
              <a:ea typeface="楷体" pitchFamily="49" charset="-122"/>
              <a:cs typeface="Arial Unicode MS" pitchFamily="34" charset="-128"/>
            </a:endParaRPr>
          </a:p>
        </p:txBody>
      </p:sp>
      <p:sp>
        <p:nvSpPr>
          <p:cNvPr id="22" name="Rounded Rectangle 21"/>
          <p:cNvSpPr/>
          <p:nvPr/>
        </p:nvSpPr>
        <p:spPr>
          <a:xfrm>
            <a:off x="6781800" y="1423988"/>
            <a:ext cx="1290638" cy="549275"/>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b="1">
                <a:solidFill>
                  <a:schemeClr val="tx1"/>
                </a:solidFill>
                <a:latin typeface="楷体" pitchFamily="49" charset="-122"/>
                <a:ea typeface="楷体" pitchFamily="49" charset="-122"/>
                <a:cs typeface="Arial Unicode MS" pitchFamily="34" charset="-128"/>
              </a:rPr>
              <a:t>市场营销</a:t>
            </a:r>
            <a:endParaRPr lang="en-US" altLang="zh-CN" b="1">
              <a:solidFill>
                <a:schemeClr val="tx1"/>
              </a:solidFill>
              <a:latin typeface="楷体" pitchFamily="49" charset="-122"/>
              <a:ea typeface="楷体" pitchFamily="49" charset="-122"/>
              <a:cs typeface="Arial Unicode MS" pitchFamily="34" charset="-128"/>
            </a:endParaRPr>
          </a:p>
        </p:txBody>
      </p:sp>
      <p:sp>
        <p:nvSpPr>
          <p:cNvPr id="30" name="Rounded Rectangle 29"/>
          <p:cNvSpPr/>
          <p:nvPr/>
        </p:nvSpPr>
        <p:spPr>
          <a:xfrm>
            <a:off x="1233488" y="2103438"/>
            <a:ext cx="1290637" cy="561975"/>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1600" b="1">
                <a:solidFill>
                  <a:schemeClr val="tx1"/>
                </a:solidFill>
                <a:latin typeface="楷体" pitchFamily="49" charset="-122"/>
                <a:ea typeface="楷体" pitchFamily="49" charset="-122"/>
                <a:cs typeface="Arial Unicode MS" pitchFamily="34" charset="-128"/>
              </a:rPr>
              <a:t>商业信息</a:t>
            </a:r>
          </a:p>
          <a:p>
            <a:pPr algn="ctr">
              <a:defRPr/>
            </a:pPr>
            <a:r>
              <a:rPr lang="zh-CN" altLang="en-US" sz="1600" b="1">
                <a:solidFill>
                  <a:schemeClr val="tx1"/>
                </a:solidFill>
                <a:latin typeface="楷体" pitchFamily="49" charset="-122"/>
                <a:ea typeface="楷体" pitchFamily="49" charset="-122"/>
                <a:cs typeface="Arial Unicode MS" pitchFamily="34" charset="-128"/>
              </a:rPr>
              <a:t>系统</a:t>
            </a:r>
          </a:p>
        </p:txBody>
      </p:sp>
      <p:sp>
        <p:nvSpPr>
          <p:cNvPr id="31" name="Rounded Rectangle 30"/>
          <p:cNvSpPr/>
          <p:nvPr/>
        </p:nvSpPr>
        <p:spPr>
          <a:xfrm>
            <a:off x="2622550" y="2116138"/>
            <a:ext cx="1290638" cy="534987"/>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1600" b="1">
                <a:solidFill>
                  <a:schemeClr val="tx1"/>
                </a:solidFill>
                <a:latin typeface="楷体" pitchFamily="49" charset="-122"/>
                <a:ea typeface="楷体" pitchFamily="49" charset="-122"/>
                <a:cs typeface="Arial Unicode MS" pitchFamily="34" charset="-128"/>
              </a:rPr>
              <a:t>文化多样性</a:t>
            </a:r>
          </a:p>
        </p:txBody>
      </p:sp>
      <p:sp>
        <p:nvSpPr>
          <p:cNvPr id="32" name="Rounded Rectangle 31"/>
          <p:cNvSpPr/>
          <p:nvPr/>
        </p:nvSpPr>
        <p:spPr>
          <a:xfrm>
            <a:off x="4013200" y="2128838"/>
            <a:ext cx="1290638" cy="522287"/>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1600" b="1">
                <a:solidFill>
                  <a:schemeClr val="tx1"/>
                </a:solidFill>
                <a:latin typeface="楷体" pitchFamily="49" charset="-122"/>
                <a:ea typeface="楷体" pitchFamily="49" charset="-122"/>
                <a:cs typeface="Arial Unicode MS" pitchFamily="34" charset="-128"/>
              </a:rPr>
              <a:t>组织行为学</a:t>
            </a:r>
            <a:endParaRPr lang="en-US" altLang="zh-CN" sz="1600" b="1">
              <a:solidFill>
                <a:schemeClr val="tx1"/>
              </a:solidFill>
              <a:latin typeface="楷体" pitchFamily="49" charset="-122"/>
              <a:ea typeface="楷体" pitchFamily="49" charset="-122"/>
              <a:cs typeface="Arial Unicode MS" pitchFamily="34" charset="-128"/>
            </a:endParaRPr>
          </a:p>
        </p:txBody>
      </p:sp>
      <p:sp>
        <p:nvSpPr>
          <p:cNvPr id="33" name="Rounded Rectangle 32"/>
          <p:cNvSpPr/>
          <p:nvPr/>
        </p:nvSpPr>
        <p:spPr>
          <a:xfrm>
            <a:off x="5402263" y="2143125"/>
            <a:ext cx="1290637" cy="534988"/>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b="1">
                <a:solidFill>
                  <a:schemeClr val="tx1"/>
                </a:solidFill>
                <a:latin typeface="楷体" pitchFamily="49" charset="-122"/>
                <a:ea typeface="楷体" pitchFamily="49" charset="-122"/>
                <a:cs typeface="Arial Unicode MS" pitchFamily="34" charset="-128"/>
              </a:rPr>
              <a:t>旅游经济</a:t>
            </a:r>
          </a:p>
        </p:txBody>
      </p:sp>
      <p:sp>
        <p:nvSpPr>
          <p:cNvPr id="34" name="Rounded Rectangle 33"/>
          <p:cNvSpPr/>
          <p:nvPr/>
        </p:nvSpPr>
        <p:spPr>
          <a:xfrm>
            <a:off x="6792913" y="2155825"/>
            <a:ext cx="1290637" cy="522288"/>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1600" b="1">
                <a:solidFill>
                  <a:schemeClr val="tx1"/>
                </a:solidFill>
                <a:latin typeface="楷体" pitchFamily="49" charset="-122"/>
                <a:ea typeface="楷体" pitchFamily="49" charset="-122"/>
                <a:cs typeface="Arial Unicode MS" pitchFamily="34" charset="-128"/>
              </a:rPr>
              <a:t>管理会计学</a:t>
            </a:r>
            <a:endParaRPr lang="en-US" altLang="zh-CN" sz="1600" b="1">
              <a:solidFill>
                <a:schemeClr val="tx1"/>
              </a:solidFill>
              <a:latin typeface="楷体" pitchFamily="49" charset="-122"/>
              <a:ea typeface="楷体" pitchFamily="49" charset="-122"/>
              <a:cs typeface="Arial Unicode MS" pitchFamily="34" charset="-128"/>
            </a:endParaRPr>
          </a:p>
        </p:txBody>
      </p:sp>
      <p:sp>
        <p:nvSpPr>
          <p:cNvPr id="36" name="Rounded Rectangle 35"/>
          <p:cNvSpPr/>
          <p:nvPr/>
        </p:nvSpPr>
        <p:spPr>
          <a:xfrm>
            <a:off x="1230313" y="3448050"/>
            <a:ext cx="1289050" cy="523875"/>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b="1">
                <a:solidFill>
                  <a:schemeClr val="tx1"/>
                </a:solidFill>
                <a:latin typeface="楷体" pitchFamily="49" charset="-122"/>
                <a:ea typeface="楷体" pitchFamily="49" charset="-122"/>
                <a:cs typeface="Arial Unicode MS" pitchFamily="34" charset="-128"/>
              </a:rPr>
              <a:t>商业伦理</a:t>
            </a:r>
          </a:p>
        </p:txBody>
      </p:sp>
      <p:sp>
        <p:nvSpPr>
          <p:cNvPr id="37" name="Rounded Rectangle 36"/>
          <p:cNvSpPr/>
          <p:nvPr/>
        </p:nvSpPr>
        <p:spPr>
          <a:xfrm>
            <a:off x="2619375" y="3448050"/>
            <a:ext cx="1290638" cy="536575"/>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1600" b="1">
                <a:solidFill>
                  <a:schemeClr val="tx1"/>
                </a:solidFill>
                <a:latin typeface="楷体" pitchFamily="49" charset="-122"/>
                <a:ea typeface="楷体" pitchFamily="49" charset="-122"/>
                <a:cs typeface="Arial Unicode MS" pitchFamily="34" charset="-128"/>
              </a:rPr>
              <a:t>旅游业历史</a:t>
            </a:r>
          </a:p>
        </p:txBody>
      </p:sp>
      <p:sp>
        <p:nvSpPr>
          <p:cNvPr id="38" name="Rounded Rectangle 37"/>
          <p:cNvSpPr/>
          <p:nvPr/>
        </p:nvSpPr>
        <p:spPr>
          <a:xfrm>
            <a:off x="4010025" y="3448050"/>
            <a:ext cx="1289050" cy="536575"/>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1600" b="1">
                <a:solidFill>
                  <a:schemeClr val="tx1"/>
                </a:solidFill>
                <a:latin typeface="楷体" pitchFamily="49" charset="-122"/>
                <a:ea typeface="楷体" pitchFamily="49" charset="-122"/>
                <a:cs typeface="Arial Unicode MS" pitchFamily="34" charset="-128"/>
              </a:rPr>
              <a:t>人力资源</a:t>
            </a:r>
          </a:p>
          <a:p>
            <a:pPr algn="ctr">
              <a:defRPr/>
            </a:pPr>
            <a:r>
              <a:rPr lang="zh-CN" altLang="en-US" sz="1600" b="1">
                <a:solidFill>
                  <a:schemeClr val="tx1"/>
                </a:solidFill>
                <a:latin typeface="楷体" pitchFamily="49" charset="-122"/>
                <a:ea typeface="楷体" pitchFamily="49" charset="-122"/>
                <a:cs typeface="Arial Unicode MS" pitchFamily="34" charset="-128"/>
              </a:rPr>
              <a:t>管理</a:t>
            </a:r>
            <a:endParaRPr lang="en-US" altLang="zh-CN" sz="1600" b="1">
              <a:solidFill>
                <a:schemeClr val="tx1"/>
              </a:solidFill>
              <a:latin typeface="楷体" pitchFamily="49" charset="-122"/>
              <a:ea typeface="楷体" pitchFamily="49" charset="-122"/>
              <a:cs typeface="Arial Unicode MS" pitchFamily="34" charset="-128"/>
            </a:endParaRPr>
          </a:p>
        </p:txBody>
      </p:sp>
      <p:sp>
        <p:nvSpPr>
          <p:cNvPr id="39" name="Rounded Rectangle 38"/>
          <p:cNvSpPr/>
          <p:nvPr/>
        </p:nvSpPr>
        <p:spPr>
          <a:xfrm>
            <a:off x="5399088" y="3462338"/>
            <a:ext cx="1290637" cy="534987"/>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b="1">
                <a:solidFill>
                  <a:schemeClr val="tx1"/>
                </a:solidFill>
                <a:latin typeface="楷体" pitchFamily="49" charset="-122"/>
                <a:ea typeface="楷体" pitchFamily="49" charset="-122"/>
                <a:cs typeface="Arial Unicode MS" pitchFamily="34" charset="-128"/>
              </a:rPr>
              <a:t>服务管理</a:t>
            </a:r>
          </a:p>
        </p:txBody>
      </p:sp>
      <p:sp>
        <p:nvSpPr>
          <p:cNvPr id="42" name="Rounded Rectangle 41"/>
          <p:cNvSpPr/>
          <p:nvPr/>
        </p:nvSpPr>
        <p:spPr>
          <a:xfrm>
            <a:off x="1225550" y="4102100"/>
            <a:ext cx="1290638" cy="574675"/>
          </a:xfrm>
          <a:prstGeom prst="roundRect">
            <a:avLst/>
          </a:prstGeom>
          <a:solidFill>
            <a:srgbClr val="002469"/>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1600" b="1">
                <a:solidFill>
                  <a:schemeClr val="bg1"/>
                </a:solidFill>
                <a:latin typeface="楷体" pitchFamily="49" charset="-122"/>
                <a:ea typeface="楷体" pitchFamily="49" charset="-122"/>
                <a:cs typeface="Arial Unicode MS" pitchFamily="34" charset="-128"/>
              </a:rPr>
              <a:t>选修</a:t>
            </a:r>
          </a:p>
        </p:txBody>
      </p:sp>
      <p:sp>
        <p:nvSpPr>
          <p:cNvPr id="43" name="Rounded Rectangle 42"/>
          <p:cNvSpPr/>
          <p:nvPr/>
        </p:nvSpPr>
        <p:spPr>
          <a:xfrm>
            <a:off x="2616200" y="4102100"/>
            <a:ext cx="1290638" cy="574675"/>
          </a:xfrm>
          <a:prstGeom prst="roundRect">
            <a:avLst/>
          </a:prstGeom>
          <a:solidFill>
            <a:srgbClr val="002469"/>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1600" b="1">
                <a:solidFill>
                  <a:schemeClr val="bg1"/>
                </a:solidFill>
                <a:latin typeface="楷体" pitchFamily="49" charset="-122"/>
                <a:ea typeface="楷体" pitchFamily="49" charset="-122"/>
                <a:cs typeface="Arial Unicode MS" pitchFamily="34" charset="-128"/>
              </a:rPr>
              <a:t>选修</a:t>
            </a:r>
          </a:p>
        </p:txBody>
      </p:sp>
      <p:sp>
        <p:nvSpPr>
          <p:cNvPr id="48" name="Rounded Rectangle 47"/>
          <p:cNvSpPr/>
          <p:nvPr/>
        </p:nvSpPr>
        <p:spPr>
          <a:xfrm>
            <a:off x="1211263" y="4768850"/>
            <a:ext cx="1322387" cy="522288"/>
          </a:xfrm>
          <a:prstGeom prst="roundRect">
            <a:avLst/>
          </a:prstGeom>
          <a:solidFill>
            <a:srgbClr val="002469"/>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1600" b="1">
                <a:solidFill>
                  <a:schemeClr val="bg1"/>
                </a:solidFill>
                <a:latin typeface="楷体" pitchFamily="49" charset="-122"/>
                <a:ea typeface="楷体" pitchFamily="49" charset="-122"/>
                <a:cs typeface="Arial Unicode MS" pitchFamily="34" charset="-128"/>
              </a:rPr>
              <a:t>财务会计</a:t>
            </a:r>
          </a:p>
        </p:txBody>
      </p:sp>
      <p:sp>
        <p:nvSpPr>
          <p:cNvPr id="49" name="Rounded Rectangle 48"/>
          <p:cNvSpPr/>
          <p:nvPr/>
        </p:nvSpPr>
        <p:spPr>
          <a:xfrm>
            <a:off x="2633663" y="4754563"/>
            <a:ext cx="1290637" cy="522287"/>
          </a:xfrm>
          <a:prstGeom prst="roundRect">
            <a:avLst/>
          </a:prstGeom>
          <a:solidFill>
            <a:srgbClr val="002469"/>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1600" b="1">
                <a:solidFill>
                  <a:schemeClr val="bg1"/>
                </a:solidFill>
                <a:latin typeface="楷体" pitchFamily="49" charset="-122"/>
                <a:ea typeface="楷体" pitchFamily="49" charset="-122"/>
                <a:cs typeface="Arial Unicode MS" pitchFamily="34" charset="-128"/>
              </a:rPr>
              <a:t>旅游业未来</a:t>
            </a:r>
          </a:p>
        </p:txBody>
      </p:sp>
      <p:sp>
        <p:nvSpPr>
          <p:cNvPr id="50" name="Rounded Rectangle 49"/>
          <p:cNvSpPr/>
          <p:nvPr/>
        </p:nvSpPr>
        <p:spPr>
          <a:xfrm>
            <a:off x="4022725" y="4768850"/>
            <a:ext cx="1290638" cy="508000"/>
          </a:xfrm>
          <a:prstGeom prst="roundRect">
            <a:avLst/>
          </a:prstGeom>
          <a:solidFill>
            <a:srgbClr val="002469"/>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1600" b="1">
                <a:solidFill>
                  <a:schemeClr val="bg1"/>
                </a:solidFill>
                <a:latin typeface="楷体" pitchFamily="49" charset="-122"/>
                <a:ea typeface="楷体" pitchFamily="49" charset="-122"/>
                <a:cs typeface="Arial Unicode MS" pitchFamily="34" charset="-128"/>
              </a:rPr>
              <a:t>服务营销</a:t>
            </a:r>
          </a:p>
        </p:txBody>
      </p:sp>
      <p:sp>
        <p:nvSpPr>
          <p:cNvPr id="51" name="Rounded Rectangle 50"/>
          <p:cNvSpPr/>
          <p:nvPr/>
        </p:nvSpPr>
        <p:spPr>
          <a:xfrm>
            <a:off x="5357813" y="4754563"/>
            <a:ext cx="1300162" cy="536575"/>
          </a:xfrm>
          <a:prstGeom prst="roundRect">
            <a:avLst/>
          </a:prstGeom>
          <a:solidFill>
            <a:srgbClr val="002469"/>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1600" b="1">
                <a:solidFill>
                  <a:schemeClr val="bg1"/>
                </a:solidFill>
                <a:latin typeface="楷体" pitchFamily="49" charset="-122"/>
                <a:ea typeface="楷体" pitchFamily="49" charset="-122"/>
                <a:cs typeface="Arial Unicode MS" pitchFamily="34" charset="-128"/>
              </a:rPr>
              <a:t>统计学</a:t>
            </a:r>
          </a:p>
        </p:txBody>
      </p:sp>
      <p:sp>
        <p:nvSpPr>
          <p:cNvPr id="54" name="Rounded Rectangle 53"/>
          <p:cNvSpPr/>
          <p:nvPr/>
        </p:nvSpPr>
        <p:spPr>
          <a:xfrm>
            <a:off x="1239838" y="5408613"/>
            <a:ext cx="1339850" cy="574675"/>
          </a:xfrm>
          <a:prstGeom prst="roundRect">
            <a:avLst/>
          </a:prstGeom>
          <a:solidFill>
            <a:srgbClr val="002469"/>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1600" b="1">
                <a:solidFill>
                  <a:schemeClr val="bg1"/>
                </a:solidFill>
                <a:latin typeface="楷体" pitchFamily="49" charset="-122"/>
                <a:ea typeface="楷体" pitchFamily="49" charset="-122"/>
              </a:rPr>
              <a:t>旅游业法律</a:t>
            </a:r>
          </a:p>
        </p:txBody>
      </p:sp>
      <p:sp>
        <p:nvSpPr>
          <p:cNvPr id="55" name="Rounded Rectangle 54"/>
          <p:cNvSpPr/>
          <p:nvPr/>
        </p:nvSpPr>
        <p:spPr>
          <a:xfrm>
            <a:off x="2651125" y="5408613"/>
            <a:ext cx="1289050" cy="561975"/>
          </a:xfrm>
          <a:prstGeom prst="roundRect">
            <a:avLst/>
          </a:prstGeom>
          <a:solidFill>
            <a:srgbClr val="002469"/>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1600" b="1">
                <a:solidFill>
                  <a:schemeClr val="bg1"/>
                </a:solidFill>
                <a:latin typeface="楷体" pitchFamily="49" charset="-122"/>
                <a:ea typeface="楷体" pitchFamily="49" charset="-122"/>
                <a:cs typeface="Arial Unicode MS" pitchFamily="34" charset="-128"/>
              </a:rPr>
              <a:t>房地产财务</a:t>
            </a:r>
            <a:endParaRPr lang="en-US" altLang="zh-CN" sz="1600" b="1">
              <a:solidFill>
                <a:schemeClr val="bg1"/>
              </a:solidFill>
              <a:latin typeface="楷体" pitchFamily="49" charset="-122"/>
              <a:ea typeface="楷体" pitchFamily="49" charset="-122"/>
              <a:cs typeface="Arial Unicode MS" pitchFamily="34" charset="-128"/>
            </a:endParaRPr>
          </a:p>
        </p:txBody>
      </p:sp>
      <p:sp>
        <p:nvSpPr>
          <p:cNvPr id="47" name="Rounded Rectangle 46"/>
          <p:cNvSpPr/>
          <p:nvPr/>
        </p:nvSpPr>
        <p:spPr>
          <a:xfrm>
            <a:off x="1236663" y="2835275"/>
            <a:ext cx="6846887" cy="442913"/>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b="1">
                <a:solidFill>
                  <a:schemeClr val="tx1"/>
                </a:solidFill>
                <a:latin typeface="楷体" pitchFamily="49" charset="-122"/>
                <a:ea typeface="楷体" pitchFamily="49" charset="-122"/>
                <a:cs typeface="Arial Unicode MS" pitchFamily="34" charset="-128"/>
              </a:rPr>
              <a:t>全球各国的实习机会</a:t>
            </a:r>
          </a:p>
        </p:txBody>
      </p:sp>
      <p:sp>
        <p:nvSpPr>
          <p:cNvPr id="53" name="Rounded Rectangle 52"/>
          <p:cNvSpPr/>
          <p:nvPr/>
        </p:nvSpPr>
        <p:spPr>
          <a:xfrm>
            <a:off x="6781800" y="4102100"/>
            <a:ext cx="1314450" cy="587375"/>
          </a:xfrm>
          <a:prstGeom prst="roundRect">
            <a:avLst/>
          </a:prstGeom>
          <a:solidFill>
            <a:srgbClr val="002469"/>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1600" b="1">
                <a:solidFill>
                  <a:schemeClr val="bg1"/>
                </a:solidFill>
                <a:latin typeface="楷体" pitchFamily="49" charset="-122"/>
                <a:ea typeface="楷体" pitchFamily="49" charset="-122"/>
                <a:cs typeface="Arial Unicode MS" pitchFamily="34" charset="-128"/>
              </a:rPr>
              <a:t>选修</a:t>
            </a:r>
          </a:p>
        </p:txBody>
      </p:sp>
      <p:sp>
        <p:nvSpPr>
          <p:cNvPr id="56" name="Rounded Rectangle 55"/>
          <p:cNvSpPr/>
          <p:nvPr/>
        </p:nvSpPr>
        <p:spPr>
          <a:xfrm>
            <a:off x="6792913" y="3448050"/>
            <a:ext cx="1279525" cy="549275"/>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b="1">
                <a:solidFill>
                  <a:schemeClr val="tx1"/>
                </a:solidFill>
                <a:latin typeface="楷体" pitchFamily="49" charset="-122"/>
                <a:ea typeface="楷体" pitchFamily="49" charset="-122"/>
                <a:cs typeface="Arial Unicode MS" pitchFamily="34" charset="-128"/>
              </a:rPr>
              <a:t>外语</a:t>
            </a:r>
            <a:endParaRPr lang="en-US" altLang="zh-CN" b="1">
              <a:solidFill>
                <a:schemeClr val="tx1"/>
              </a:solidFill>
              <a:latin typeface="楷体" pitchFamily="49" charset="-122"/>
              <a:ea typeface="楷体" pitchFamily="49" charset="-122"/>
              <a:cs typeface="Arial Unicode MS" pitchFamily="34" charset="-128"/>
            </a:endParaRPr>
          </a:p>
        </p:txBody>
      </p:sp>
      <p:sp>
        <p:nvSpPr>
          <p:cNvPr id="57" name="Rounded Rectangle 56"/>
          <p:cNvSpPr/>
          <p:nvPr/>
        </p:nvSpPr>
        <p:spPr>
          <a:xfrm>
            <a:off x="6792913" y="4754563"/>
            <a:ext cx="1303337" cy="530225"/>
          </a:xfrm>
          <a:prstGeom prst="roundRect">
            <a:avLst/>
          </a:prstGeom>
          <a:solidFill>
            <a:srgbClr val="002469"/>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ltLang="zh-CN" sz="1600" b="1">
                <a:solidFill>
                  <a:schemeClr val="bg1"/>
                </a:solidFill>
                <a:latin typeface="楷体" pitchFamily="49" charset="-122"/>
                <a:ea typeface="楷体" pitchFamily="49" charset="-122"/>
                <a:cs typeface="Arial Unicode MS" pitchFamily="34" charset="-128"/>
              </a:rPr>
              <a:t> </a:t>
            </a:r>
            <a:r>
              <a:rPr lang="zh-CN" altLang="en-US" sz="1600" b="1">
                <a:solidFill>
                  <a:schemeClr val="bg1"/>
                </a:solidFill>
                <a:latin typeface="楷体" pitchFamily="49" charset="-122"/>
                <a:ea typeface="楷体" pitchFamily="49" charset="-122"/>
                <a:cs typeface="Arial Unicode MS" pitchFamily="34" charset="-128"/>
              </a:rPr>
              <a:t>外语</a:t>
            </a:r>
            <a:endParaRPr lang="en-US" altLang="zh-CN" sz="1600" b="1">
              <a:solidFill>
                <a:schemeClr val="bg1"/>
              </a:solidFill>
              <a:latin typeface="楷体" pitchFamily="49" charset="-122"/>
              <a:ea typeface="楷体" pitchFamily="49" charset="-122"/>
              <a:cs typeface="Arial Unicode MS" pitchFamily="34" charset="-128"/>
            </a:endParaRPr>
          </a:p>
        </p:txBody>
      </p:sp>
      <p:sp>
        <p:nvSpPr>
          <p:cNvPr id="59" name="Rounded Rectangle 58"/>
          <p:cNvSpPr/>
          <p:nvPr/>
        </p:nvSpPr>
        <p:spPr>
          <a:xfrm>
            <a:off x="4032250" y="5408613"/>
            <a:ext cx="1277938" cy="547687"/>
          </a:xfrm>
          <a:prstGeom prst="roundRect">
            <a:avLst/>
          </a:prstGeom>
          <a:solidFill>
            <a:srgbClr val="002469"/>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1600" b="1">
                <a:solidFill>
                  <a:schemeClr val="bg1"/>
                </a:solidFill>
                <a:latin typeface="楷体" pitchFamily="49" charset="-122"/>
                <a:ea typeface="楷体" pitchFamily="49" charset="-122"/>
                <a:cs typeface="Arial Unicode MS" pitchFamily="34" charset="-128"/>
              </a:rPr>
              <a:t>研究方法</a:t>
            </a:r>
          </a:p>
        </p:txBody>
      </p:sp>
      <p:sp>
        <p:nvSpPr>
          <p:cNvPr id="61" name="Rounded Rectangle 60"/>
          <p:cNvSpPr/>
          <p:nvPr/>
        </p:nvSpPr>
        <p:spPr>
          <a:xfrm>
            <a:off x="5419725" y="5408613"/>
            <a:ext cx="1289050" cy="547687"/>
          </a:xfrm>
          <a:prstGeom prst="roundRect">
            <a:avLst/>
          </a:prstGeom>
          <a:solidFill>
            <a:srgbClr val="002469"/>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1600" b="1">
                <a:solidFill>
                  <a:schemeClr val="bg1"/>
                </a:solidFill>
                <a:latin typeface="楷体" pitchFamily="49" charset="-122"/>
                <a:ea typeface="楷体" pitchFamily="49" charset="-122"/>
                <a:cs typeface="Arial Unicode MS" pitchFamily="34" charset="-128"/>
              </a:rPr>
              <a:t>战略信息</a:t>
            </a:r>
          </a:p>
          <a:p>
            <a:pPr algn="ctr">
              <a:defRPr/>
            </a:pPr>
            <a:r>
              <a:rPr lang="zh-CN" altLang="en-US" sz="1600" b="1">
                <a:solidFill>
                  <a:schemeClr val="bg1"/>
                </a:solidFill>
                <a:latin typeface="楷体" pitchFamily="49" charset="-122"/>
                <a:ea typeface="楷体" pitchFamily="49" charset="-122"/>
                <a:cs typeface="Arial Unicode MS" pitchFamily="34" charset="-128"/>
              </a:rPr>
              <a:t>技术</a:t>
            </a:r>
          </a:p>
        </p:txBody>
      </p:sp>
      <p:sp>
        <p:nvSpPr>
          <p:cNvPr id="65" name="Rounded Rectangle 64"/>
          <p:cNvSpPr/>
          <p:nvPr/>
        </p:nvSpPr>
        <p:spPr>
          <a:xfrm>
            <a:off x="5397500" y="6140450"/>
            <a:ext cx="2768600" cy="612775"/>
          </a:xfrm>
          <a:prstGeom prst="roundRect">
            <a:avLst/>
          </a:prstGeom>
          <a:solidFill>
            <a:srgbClr val="002469"/>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2000" b="1">
                <a:solidFill>
                  <a:schemeClr val="bg1"/>
                </a:solidFill>
                <a:latin typeface="楷体" pitchFamily="49" charset="-122"/>
                <a:ea typeface="楷体" pitchFamily="49" charset="-122"/>
                <a:cs typeface="Arial Unicode MS" pitchFamily="34" charset="-128"/>
              </a:rPr>
              <a:t>顾问项目</a:t>
            </a:r>
          </a:p>
        </p:txBody>
      </p:sp>
      <p:sp>
        <p:nvSpPr>
          <p:cNvPr id="66" name="Rounded Rectangle 65"/>
          <p:cNvSpPr/>
          <p:nvPr/>
        </p:nvSpPr>
        <p:spPr>
          <a:xfrm>
            <a:off x="1222375" y="6140450"/>
            <a:ext cx="4098925" cy="612775"/>
          </a:xfrm>
          <a:prstGeom prst="roundRect">
            <a:avLst/>
          </a:prstGeom>
          <a:solidFill>
            <a:srgbClr val="002469"/>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2000" b="1">
                <a:solidFill>
                  <a:schemeClr val="bg1"/>
                </a:solidFill>
                <a:latin typeface="楷体" pitchFamily="49" charset="-122"/>
                <a:ea typeface="楷体" pitchFamily="49" charset="-122"/>
                <a:cs typeface="Arial Unicode MS" pitchFamily="34" charset="-128"/>
              </a:rPr>
              <a:t>论文</a:t>
            </a:r>
          </a:p>
        </p:txBody>
      </p:sp>
      <p:sp>
        <p:nvSpPr>
          <p:cNvPr id="67" name="TextBox 66"/>
          <p:cNvSpPr txBox="1"/>
          <p:nvPr/>
        </p:nvSpPr>
        <p:spPr>
          <a:xfrm>
            <a:off x="488950" y="5473700"/>
            <a:ext cx="530225" cy="461963"/>
          </a:xfrm>
          <a:prstGeom prst="rect">
            <a:avLst/>
          </a:prstGeom>
          <a:noFill/>
        </p:spPr>
        <p:txBody>
          <a:bodyPr>
            <a:spAutoFit/>
          </a:bodyPr>
          <a:lstStyle/>
          <a:p>
            <a:pPr>
              <a:defRPr/>
            </a:pPr>
            <a:r>
              <a:rPr lang="en-US" sz="2400" dirty="0">
                <a:latin typeface="+mj-lt"/>
                <a:ea typeface="ＭＳ Ｐゴシック"/>
                <a:cs typeface="ＭＳ Ｐゴシック"/>
              </a:rPr>
              <a:t>8.</a:t>
            </a:r>
          </a:p>
        </p:txBody>
      </p:sp>
      <p:pic>
        <p:nvPicPr>
          <p:cNvPr id="37935" name="Picture 3" descr="Jumeirah Group_logo_English.eps"/>
          <p:cNvPicPr>
            <a:picLocks noChangeAspect="1"/>
          </p:cNvPicPr>
          <p:nvPr/>
        </p:nvPicPr>
        <p:blipFill>
          <a:blip r:embed="rId3"/>
          <a:srcRect/>
          <a:stretch>
            <a:fillRect/>
          </a:stretch>
        </p:blipFill>
        <p:spPr bwMode="auto">
          <a:xfrm>
            <a:off x="57150" y="101600"/>
            <a:ext cx="1436688" cy="635000"/>
          </a:xfrm>
          <a:prstGeom prst="rect">
            <a:avLst/>
          </a:prstGeom>
          <a:noFill/>
          <a:ln w="9525">
            <a:noFill/>
            <a:miter lim="800000"/>
            <a:headEnd/>
            <a:tailEnd/>
          </a:ln>
        </p:spPr>
      </p:pic>
      <p:pic>
        <p:nvPicPr>
          <p:cNvPr id="37936" name="Picture 7" descr="The Emirates Academy of Hospitality Management.JPG"/>
          <p:cNvPicPr>
            <a:picLocks noChangeAspect="1"/>
          </p:cNvPicPr>
          <p:nvPr/>
        </p:nvPicPr>
        <p:blipFill>
          <a:blip r:embed="rId4"/>
          <a:srcRect/>
          <a:stretch>
            <a:fillRect/>
          </a:stretch>
        </p:blipFill>
        <p:spPr bwMode="auto">
          <a:xfrm>
            <a:off x="6421438" y="57150"/>
            <a:ext cx="2722562" cy="679450"/>
          </a:xfrm>
          <a:prstGeom prst="rect">
            <a:avLst/>
          </a:prstGeom>
          <a:noFill/>
          <a:ln w="9525">
            <a:noFill/>
            <a:miter lim="800000"/>
            <a:headEnd/>
            <a:tailEnd/>
          </a:ln>
        </p:spPr>
      </p:pic>
      <p:sp>
        <p:nvSpPr>
          <p:cNvPr id="62" name="Rounded Rectangle 61"/>
          <p:cNvSpPr/>
          <p:nvPr/>
        </p:nvSpPr>
        <p:spPr>
          <a:xfrm>
            <a:off x="4002088" y="4127500"/>
            <a:ext cx="1290637" cy="574675"/>
          </a:xfrm>
          <a:prstGeom prst="roundRect">
            <a:avLst/>
          </a:prstGeom>
          <a:solidFill>
            <a:srgbClr val="002469"/>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1600" b="1">
                <a:solidFill>
                  <a:schemeClr val="bg1"/>
                </a:solidFill>
                <a:latin typeface="楷体" pitchFamily="49" charset="-122"/>
                <a:ea typeface="楷体" pitchFamily="49" charset="-122"/>
                <a:cs typeface="Arial Unicode MS" pitchFamily="34" charset="-128"/>
              </a:rPr>
              <a:t>选修</a:t>
            </a:r>
          </a:p>
        </p:txBody>
      </p:sp>
      <p:sp>
        <p:nvSpPr>
          <p:cNvPr id="63" name="Rounded Rectangle 62"/>
          <p:cNvSpPr/>
          <p:nvPr/>
        </p:nvSpPr>
        <p:spPr>
          <a:xfrm>
            <a:off x="5368925" y="4127500"/>
            <a:ext cx="1290638" cy="574675"/>
          </a:xfrm>
          <a:prstGeom prst="roundRect">
            <a:avLst/>
          </a:prstGeom>
          <a:solidFill>
            <a:srgbClr val="002469"/>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1600" b="1">
                <a:solidFill>
                  <a:schemeClr val="bg1"/>
                </a:solidFill>
                <a:latin typeface="楷体" pitchFamily="49" charset="-122"/>
                <a:ea typeface="楷体" pitchFamily="49" charset="-122"/>
                <a:cs typeface="Arial Unicode MS" pitchFamily="34" charset="-128"/>
              </a:rPr>
              <a:t>选修</a:t>
            </a:r>
          </a:p>
        </p:txBody>
      </p:sp>
      <p:sp>
        <p:nvSpPr>
          <p:cNvPr id="68" name="Rounded Rectangle 67"/>
          <p:cNvSpPr/>
          <p:nvPr/>
        </p:nvSpPr>
        <p:spPr>
          <a:xfrm>
            <a:off x="6805613" y="5381625"/>
            <a:ext cx="1290637" cy="574675"/>
          </a:xfrm>
          <a:prstGeom prst="roundRect">
            <a:avLst/>
          </a:prstGeom>
          <a:solidFill>
            <a:srgbClr val="002469"/>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1600" b="1">
                <a:solidFill>
                  <a:schemeClr val="bg1"/>
                </a:solidFill>
                <a:latin typeface="楷体" pitchFamily="49" charset="-122"/>
                <a:ea typeface="楷体" pitchFamily="49" charset="-122"/>
                <a:cs typeface="Arial Unicode MS" pitchFamily="34" charset="-128"/>
              </a:rPr>
              <a:t>战略管理</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4"/>
          <p:cNvSpPr txBox="1">
            <a:spLocks noChangeArrowheads="1"/>
          </p:cNvSpPr>
          <p:nvPr/>
        </p:nvSpPr>
        <p:spPr bwMode="auto">
          <a:xfrm>
            <a:off x="0" y="1158875"/>
            <a:ext cx="9144000" cy="5746750"/>
          </a:xfrm>
          <a:prstGeom prst="rect">
            <a:avLst/>
          </a:prstGeom>
          <a:solidFill>
            <a:srgbClr val="857040"/>
          </a:solidFill>
          <a:ln w="9525">
            <a:noFill/>
            <a:miter lim="800000"/>
            <a:headEnd/>
            <a:tailEnd/>
          </a:ln>
        </p:spPr>
        <p:txBody>
          <a:bodyPr lIns="180000" tIns="280800" rIns="0" bIns="0"/>
          <a:lstStyle/>
          <a:p>
            <a:pPr>
              <a:spcAft>
                <a:spcPts val="1800"/>
              </a:spcAft>
            </a:pPr>
            <a:r>
              <a:rPr lang="zh-CN" altLang="en-US" sz="2200" b="1">
                <a:solidFill>
                  <a:schemeClr val="bg1"/>
                </a:solidFill>
                <a:latin typeface="楷体" pitchFamily="49" charset="-122"/>
                <a:ea typeface="楷体" pitchFamily="49" charset="-122"/>
              </a:rPr>
              <a:t> </a:t>
            </a:r>
            <a:r>
              <a:rPr lang="zh-CN" altLang="en-US" sz="2400" b="1">
                <a:solidFill>
                  <a:schemeClr val="bg1"/>
                </a:solidFill>
                <a:latin typeface="楷体" pitchFamily="49" charset="-122"/>
                <a:ea typeface="楷体" pitchFamily="49" charset="-122"/>
              </a:rPr>
              <a:t> 本科选修课</a:t>
            </a:r>
            <a:endParaRPr lang="en-US" altLang="zh-CN" sz="2400">
              <a:solidFill>
                <a:schemeClr val="bg1"/>
              </a:solidFill>
              <a:latin typeface="楷体" pitchFamily="49" charset="-122"/>
              <a:ea typeface="楷体" pitchFamily="49" charset="-122"/>
            </a:endParaRPr>
          </a:p>
        </p:txBody>
      </p:sp>
      <p:pic>
        <p:nvPicPr>
          <p:cNvPr id="38915" name="Picture 3" descr="Jumeirah Group_logo_English.eps"/>
          <p:cNvPicPr>
            <a:picLocks noChangeAspect="1"/>
          </p:cNvPicPr>
          <p:nvPr/>
        </p:nvPicPr>
        <p:blipFill>
          <a:blip r:embed="rId2"/>
          <a:srcRect/>
          <a:stretch>
            <a:fillRect/>
          </a:stretch>
        </p:blipFill>
        <p:spPr bwMode="auto">
          <a:xfrm>
            <a:off x="336550" y="234950"/>
            <a:ext cx="1436688" cy="635000"/>
          </a:xfrm>
          <a:prstGeom prst="rect">
            <a:avLst/>
          </a:prstGeom>
          <a:noFill/>
          <a:ln w="9525">
            <a:noFill/>
            <a:miter lim="800000"/>
            <a:headEnd/>
            <a:tailEnd/>
          </a:ln>
        </p:spPr>
      </p:pic>
      <p:sp>
        <p:nvSpPr>
          <p:cNvPr id="38916" name="TextBox 4"/>
          <p:cNvSpPr txBox="1">
            <a:spLocks noChangeArrowheads="1"/>
          </p:cNvSpPr>
          <p:nvPr/>
        </p:nvSpPr>
        <p:spPr bwMode="auto">
          <a:xfrm>
            <a:off x="165100" y="4749800"/>
            <a:ext cx="4178300" cy="1854200"/>
          </a:xfrm>
          <a:prstGeom prst="rect">
            <a:avLst/>
          </a:prstGeom>
          <a:noFill/>
          <a:ln w="9525">
            <a:noFill/>
            <a:miter lim="800000"/>
            <a:headEnd/>
            <a:tailEnd/>
          </a:ln>
        </p:spPr>
        <p:txBody>
          <a:bodyPr lIns="0" tIns="0" rIns="0" bIns="0"/>
          <a:lstStyle/>
          <a:p>
            <a:pPr>
              <a:spcBef>
                <a:spcPts val="1200"/>
              </a:spcBef>
            </a:pPr>
            <a:endParaRPr lang="zh-CN" altLang="zh-CN" sz="1400">
              <a:solidFill>
                <a:srgbClr val="FFFFFF"/>
              </a:solidFill>
              <a:latin typeface="Verdana" pitchFamily="34" charset="0"/>
            </a:endParaRPr>
          </a:p>
        </p:txBody>
      </p:sp>
      <p:sp>
        <p:nvSpPr>
          <p:cNvPr id="38917" name="TextBox 5"/>
          <p:cNvSpPr txBox="1">
            <a:spLocks noChangeArrowheads="1"/>
          </p:cNvSpPr>
          <p:nvPr/>
        </p:nvSpPr>
        <p:spPr bwMode="auto">
          <a:xfrm>
            <a:off x="804863" y="2049463"/>
            <a:ext cx="7910512" cy="4554537"/>
          </a:xfrm>
          <a:prstGeom prst="rect">
            <a:avLst/>
          </a:prstGeom>
          <a:noFill/>
          <a:ln w="9525">
            <a:noFill/>
            <a:miter lim="800000"/>
            <a:headEnd/>
            <a:tailEnd/>
          </a:ln>
        </p:spPr>
        <p:txBody>
          <a:bodyPr lIns="0" tIns="0" rIns="0" bIns="0"/>
          <a:lstStyle/>
          <a:p>
            <a:pPr marL="227013" lvl="1" indent="-227013" defTabSz="889000">
              <a:buFontTx/>
              <a:buBlip>
                <a:blip r:embed="rId3"/>
              </a:buBlip>
            </a:pPr>
            <a:r>
              <a:rPr lang="zh-CN" altLang="en-US" b="1">
                <a:solidFill>
                  <a:schemeClr val="bg1"/>
                </a:solidFill>
                <a:latin typeface="楷体" pitchFamily="49" charset="-122"/>
                <a:ea typeface="楷体" pitchFamily="49" charset="-122"/>
                <a:cs typeface="Arial" pitchFamily="34" charset="0"/>
              </a:rPr>
              <a:t>商业持续性计划</a:t>
            </a:r>
            <a:endParaRPr lang="en-US" altLang="zh-CN" b="1">
              <a:solidFill>
                <a:schemeClr val="bg1"/>
              </a:solidFill>
              <a:latin typeface="楷体" pitchFamily="49" charset="-122"/>
              <a:ea typeface="楷体" pitchFamily="49" charset="-122"/>
              <a:cs typeface="Arial" pitchFamily="34" charset="0"/>
            </a:endParaRPr>
          </a:p>
          <a:p>
            <a:pPr marL="227013" lvl="1" indent="-227013" defTabSz="889000">
              <a:buFontTx/>
              <a:buBlip>
                <a:blip r:embed="rId3"/>
              </a:buBlip>
            </a:pPr>
            <a:r>
              <a:rPr lang="zh-CN" altLang="en-US" b="1">
                <a:solidFill>
                  <a:schemeClr val="bg1"/>
                </a:solidFill>
                <a:latin typeface="楷体" pitchFamily="49" charset="-122"/>
                <a:ea typeface="楷体" pitchFamily="49" charset="-122"/>
                <a:cs typeface="Arial" pitchFamily="34" charset="0"/>
              </a:rPr>
              <a:t>消费者行为</a:t>
            </a:r>
            <a:endParaRPr lang="en-US" altLang="zh-CN" b="1">
              <a:solidFill>
                <a:schemeClr val="bg1"/>
              </a:solidFill>
              <a:latin typeface="楷体" pitchFamily="49" charset="-122"/>
              <a:ea typeface="楷体" pitchFamily="49" charset="-122"/>
              <a:cs typeface="Arial" pitchFamily="34" charset="0"/>
            </a:endParaRPr>
          </a:p>
          <a:p>
            <a:pPr marL="227013" lvl="1" indent="-227013" defTabSz="889000">
              <a:buFontTx/>
              <a:buBlip>
                <a:blip r:embed="rId3"/>
              </a:buBlip>
            </a:pPr>
            <a:r>
              <a:rPr lang="zh-CN" altLang="en-US" b="1">
                <a:solidFill>
                  <a:schemeClr val="bg1"/>
                </a:solidFill>
                <a:latin typeface="楷体" pitchFamily="49" charset="-122"/>
                <a:ea typeface="楷体" pitchFamily="49" charset="-122"/>
                <a:cs typeface="Arial" pitchFamily="34" charset="0"/>
              </a:rPr>
              <a:t>电子商务</a:t>
            </a:r>
            <a:endParaRPr lang="en-GB" altLang="zh-CN" b="1">
              <a:solidFill>
                <a:schemeClr val="bg1"/>
              </a:solidFill>
              <a:latin typeface="楷体" pitchFamily="49" charset="-122"/>
              <a:ea typeface="楷体" pitchFamily="49" charset="-122"/>
              <a:cs typeface="Arial" pitchFamily="34" charset="0"/>
            </a:endParaRPr>
          </a:p>
          <a:p>
            <a:pPr marL="227013" lvl="1" indent="-227013" defTabSz="889000">
              <a:buFontTx/>
              <a:buBlip>
                <a:blip r:embed="rId3"/>
              </a:buBlip>
            </a:pPr>
            <a:r>
              <a:rPr lang="zh-CN" altLang="en-US" b="1">
                <a:solidFill>
                  <a:schemeClr val="bg1"/>
                </a:solidFill>
                <a:latin typeface="楷体" pitchFamily="49" charset="-122"/>
                <a:ea typeface="楷体" pitchFamily="49" charset="-122"/>
                <a:cs typeface="Arial" pitchFamily="34" charset="0"/>
              </a:rPr>
              <a:t>创业</a:t>
            </a:r>
            <a:endParaRPr lang="en-US" altLang="zh-CN" b="1">
              <a:solidFill>
                <a:schemeClr val="bg1"/>
              </a:solidFill>
              <a:latin typeface="楷体" pitchFamily="49" charset="-122"/>
              <a:ea typeface="楷体" pitchFamily="49" charset="-122"/>
              <a:cs typeface="Arial" pitchFamily="34" charset="0"/>
            </a:endParaRPr>
          </a:p>
          <a:p>
            <a:pPr marL="227013" lvl="1" indent="-227013" defTabSz="889000">
              <a:buFontTx/>
              <a:buBlip>
                <a:blip r:embed="rId3"/>
              </a:buBlip>
            </a:pPr>
            <a:r>
              <a:rPr lang="zh-CN" altLang="en-US" b="1">
                <a:solidFill>
                  <a:schemeClr val="bg1"/>
                </a:solidFill>
                <a:latin typeface="楷体" pitchFamily="49" charset="-122"/>
                <a:ea typeface="楷体" pitchFamily="49" charset="-122"/>
                <a:cs typeface="Arial" pitchFamily="34" charset="0"/>
              </a:rPr>
              <a:t>设施与设备管理</a:t>
            </a:r>
            <a:endParaRPr lang="en-US" altLang="zh-CN" b="1">
              <a:solidFill>
                <a:schemeClr val="bg1"/>
              </a:solidFill>
              <a:latin typeface="楷体" pitchFamily="49" charset="-122"/>
              <a:ea typeface="楷体" pitchFamily="49" charset="-122"/>
              <a:cs typeface="Arial" pitchFamily="34" charset="0"/>
            </a:endParaRPr>
          </a:p>
          <a:p>
            <a:pPr marL="227013" lvl="1" indent="-227013" defTabSz="889000">
              <a:buFontTx/>
              <a:buBlip>
                <a:blip r:embed="rId3"/>
              </a:buBlip>
            </a:pPr>
            <a:r>
              <a:rPr lang="zh-CN" altLang="en-US" b="1">
                <a:solidFill>
                  <a:schemeClr val="bg1"/>
                </a:solidFill>
                <a:latin typeface="楷体" pitchFamily="49" charset="-122"/>
                <a:ea typeface="楷体" pitchFamily="49" charset="-122"/>
                <a:cs typeface="Arial" pitchFamily="34" charset="0"/>
              </a:rPr>
              <a:t>餐饮管理</a:t>
            </a:r>
            <a:endParaRPr lang="en-GB" altLang="zh-CN" b="1">
              <a:solidFill>
                <a:schemeClr val="bg1"/>
              </a:solidFill>
              <a:latin typeface="楷体" pitchFamily="49" charset="-122"/>
              <a:ea typeface="楷体" pitchFamily="49" charset="-122"/>
              <a:cs typeface="Arial" pitchFamily="34" charset="0"/>
            </a:endParaRPr>
          </a:p>
          <a:p>
            <a:pPr marL="227013" lvl="1" indent="-227013" defTabSz="889000">
              <a:buFontTx/>
              <a:buBlip>
                <a:blip r:embed="rId3"/>
              </a:buBlip>
            </a:pPr>
            <a:r>
              <a:rPr lang="zh-CN" altLang="en-US" b="1">
                <a:solidFill>
                  <a:schemeClr val="bg1"/>
                </a:solidFill>
                <a:latin typeface="楷体" pitchFamily="49" charset="-122"/>
                <a:ea typeface="楷体" pitchFamily="49" charset="-122"/>
                <a:cs typeface="Arial" pitchFamily="34" charset="0"/>
              </a:rPr>
              <a:t>美食</a:t>
            </a:r>
            <a:endParaRPr lang="en-US" altLang="zh-CN" b="1">
              <a:solidFill>
                <a:schemeClr val="bg1"/>
              </a:solidFill>
              <a:latin typeface="楷体" pitchFamily="49" charset="-122"/>
              <a:ea typeface="楷体" pitchFamily="49" charset="-122"/>
              <a:cs typeface="Arial" pitchFamily="34" charset="0"/>
            </a:endParaRPr>
          </a:p>
          <a:p>
            <a:pPr marL="227013" lvl="1" indent="-227013" defTabSz="889000">
              <a:buFontTx/>
              <a:buBlip>
                <a:blip r:embed="rId3"/>
              </a:buBlip>
            </a:pPr>
            <a:r>
              <a:rPr lang="zh-CN" altLang="en-US" b="1">
                <a:solidFill>
                  <a:schemeClr val="bg1"/>
                </a:solidFill>
                <a:latin typeface="楷体" pitchFamily="49" charset="-122"/>
                <a:ea typeface="楷体" pitchFamily="49" charset="-122"/>
                <a:cs typeface="Arial" pitchFamily="34" charset="0"/>
              </a:rPr>
              <a:t>高尔夫与乡村俱乐部管理</a:t>
            </a:r>
            <a:endParaRPr lang="en-GB" altLang="zh-CN" b="1">
              <a:solidFill>
                <a:schemeClr val="bg1"/>
              </a:solidFill>
              <a:latin typeface="楷体" pitchFamily="49" charset="-122"/>
              <a:ea typeface="楷体" pitchFamily="49" charset="-122"/>
              <a:cs typeface="Arial" pitchFamily="34" charset="0"/>
            </a:endParaRPr>
          </a:p>
          <a:p>
            <a:pPr marL="227013" lvl="1" indent="-227013" defTabSz="889000">
              <a:buFontTx/>
              <a:buBlip>
                <a:blip r:embed="rId3"/>
              </a:buBlip>
            </a:pPr>
            <a:r>
              <a:rPr lang="zh-CN" altLang="en-US" b="1">
                <a:solidFill>
                  <a:schemeClr val="bg1"/>
                </a:solidFill>
                <a:latin typeface="楷体" pitchFamily="49" charset="-122"/>
                <a:ea typeface="楷体" pitchFamily="49" charset="-122"/>
                <a:cs typeface="Arial" pitchFamily="34" charset="0"/>
              </a:rPr>
              <a:t>建筑内部设计</a:t>
            </a:r>
            <a:endParaRPr lang="en-US" altLang="zh-CN" b="1">
              <a:solidFill>
                <a:schemeClr val="bg1"/>
              </a:solidFill>
              <a:latin typeface="楷体" pitchFamily="49" charset="-122"/>
              <a:ea typeface="楷体" pitchFamily="49" charset="-122"/>
              <a:cs typeface="Arial" pitchFamily="34" charset="0"/>
            </a:endParaRPr>
          </a:p>
          <a:p>
            <a:pPr marL="227013" lvl="1" indent="-227013" defTabSz="889000">
              <a:buFontTx/>
              <a:buBlip>
                <a:blip r:embed="rId3"/>
              </a:buBlip>
            </a:pPr>
            <a:r>
              <a:rPr lang="zh-CN" altLang="en-US" b="1">
                <a:solidFill>
                  <a:schemeClr val="bg1"/>
                </a:solidFill>
                <a:latin typeface="楷体" pitchFamily="49" charset="-122"/>
                <a:ea typeface="楷体" pitchFamily="49" charset="-122"/>
                <a:cs typeface="Arial" pitchFamily="34" charset="0"/>
              </a:rPr>
              <a:t>节日活动管理</a:t>
            </a:r>
            <a:endParaRPr lang="en-GB" altLang="zh-CN" b="1">
              <a:solidFill>
                <a:schemeClr val="bg1"/>
              </a:solidFill>
              <a:latin typeface="楷体" pitchFamily="49" charset="-122"/>
              <a:ea typeface="楷体" pitchFamily="49" charset="-122"/>
              <a:cs typeface="Arial" pitchFamily="34" charset="0"/>
            </a:endParaRPr>
          </a:p>
          <a:p>
            <a:pPr marL="227013" lvl="1" indent="-227013" defTabSz="889000">
              <a:buFontTx/>
              <a:buBlip>
                <a:blip r:embed="rId3"/>
              </a:buBlip>
            </a:pPr>
            <a:r>
              <a:rPr lang="zh-CN" altLang="en-GB" b="1">
                <a:solidFill>
                  <a:schemeClr val="bg1"/>
                </a:solidFill>
                <a:latin typeface="楷体" pitchFamily="49" charset="-122"/>
                <a:ea typeface="楷体" pitchFamily="49" charset="-122"/>
                <a:cs typeface="Arial" pitchFamily="34" charset="0"/>
              </a:rPr>
              <a:t>会议展会管理</a:t>
            </a:r>
            <a:endParaRPr lang="en-GB" altLang="zh-CN" b="1">
              <a:solidFill>
                <a:schemeClr val="bg1"/>
              </a:solidFill>
              <a:latin typeface="楷体" pitchFamily="49" charset="-122"/>
              <a:ea typeface="楷体" pitchFamily="49" charset="-122"/>
              <a:cs typeface="Arial" pitchFamily="34" charset="0"/>
            </a:endParaRPr>
          </a:p>
          <a:p>
            <a:pPr marL="227013" lvl="1" indent="-227013" defTabSz="889000">
              <a:buFontTx/>
              <a:buBlip>
                <a:blip r:embed="rId3"/>
              </a:buBlip>
            </a:pPr>
            <a:r>
              <a:rPr lang="zh-CN" altLang="en-US" b="1">
                <a:solidFill>
                  <a:schemeClr val="bg1"/>
                </a:solidFill>
                <a:latin typeface="楷体" pitchFamily="49" charset="-122"/>
                <a:ea typeface="楷体" pitchFamily="49" charset="-122"/>
                <a:cs typeface="Arial" pitchFamily="34" charset="0"/>
              </a:rPr>
              <a:t>内部控制原理</a:t>
            </a:r>
            <a:endParaRPr lang="en-US" altLang="zh-CN" b="1">
              <a:solidFill>
                <a:schemeClr val="bg1"/>
              </a:solidFill>
              <a:latin typeface="楷体" pitchFamily="49" charset="-122"/>
              <a:ea typeface="楷体" pitchFamily="49" charset="-122"/>
              <a:cs typeface="Arial" pitchFamily="34" charset="0"/>
            </a:endParaRPr>
          </a:p>
          <a:p>
            <a:pPr marL="227013" lvl="1" indent="-227013" defTabSz="889000">
              <a:buFontTx/>
              <a:buBlip>
                <a:blip r:embed="rId3"/>
              </a:buBlip>
            </a:pPr>
            <a:r>
              <a:rPr lang="zh-CN" altLang="en-US" b="1">
                <a:solidFill>
                  <a:schemeClr val="bg1"/>
                </a:solidFill>
                <a:latin typeface="楷体" pitchFamily="49" charset="-122"/>
                <a:ea typeface="楷体" pitchFamily="49" charset="-122"/>
                <a:cs typeface="Arial" pitchFamily="34" charset="0"/>
              </a:rPr>
              <a:t>专业人力资源管理</a:t>
            </a:r>
            <a:endParaRPr lang="en-US" altLang="zh-CN" b="1">
              <a:solidFill>
                <a:schemeClr val="bg1"/>
              </a:solidFill>
              <a:latin typeface="楷体" pitchFamily="49" charset="-122"/>
              <a:ea typeface="楷体" pitchFamily="49" charset="-122"/>
              <a:cs typeface="Arial" pitchFamily="34" charset="0"/>
            </a:endParaRPr>
          </a:p>
          <a:p>
            <a:pPr marL="227013" lvl="1" indent="-227013" defTabSz="889000">
              <a:buFontTx/>
              <a:buBlip>
                <a:blip r:embed="rId3"/>
              </a:buBlip>
            </a:pPr>
            <a:r>
              <a:rPr lang="zh-CN" altLang="en-US" b="1">
                <a:solidFill>
                  <a:schemeClr val="bg1"/>
                </a:solidFill>
                <a:latin typeface="楷体" pitchFamily="49" charset="-122"/>
                <a:ea typeface="楷体" pitchFamily="49" charset="-122"/>
                <a:cs typeface="Arial" pitchFamily="34" charset="0"/>
              </a:rPr>
              <a:t>质量管理</a:t>
            </a:r>
            <a:endParaRPr lang="en-US" altLang="zh-CN" b="1">
              <a:solidFill>
                <a:schemeClr val="bg1"/>
              </a:solidFill>
              <a:latin typeface="楷体" pitchFamily="49" charset="-122"/>
              <a:ea typeface="楷体" pitchFamily="49" charset="-122"/>
              <a:cs typeface="Arial" pitchFamily="34" charset="0"/>
            </a:endParaRPr>
          </a:p>
          <a:p>
            <a:pPr marL="227013" lvl="1" indent="-227013" defTabSz="889000">
              <a:buFontTx/>
              <a:buBlip>
                <a:blip r:embed="rId3"/>
              </a:buBlip>
            </a:pPr>
            <a:r>
              <a:rPr lang="zh-CN" altLang="en-US" b="1">
                <a:solidFill>
                  <a:schemeClr val="bg1"/>
                </a:solidFill>
                <a:latin typeface="楷体" pitchFamily="49" charset="-122"/>
                <a:ea typeface="楷体" pitchFamily="49" charset="-122"/>
                <a:cs typeface="Arial" pitchFamily="34" charset="0"/>
              </a:rPr>
              <a:t>房务部管理</a:t>
            </a:r>
            <a:endParaRPr lang="en-US" altLang="zh-CN" b="1">
              <a:solidFill>
                <a:schemeClr val="bg1"/>
              </a:solidFill>
              <a:latin typeface="楷体" pitchFamily="49" charset="-122"/>
              <a:ea typeface="楷体" pitchFamily="49" charset="-122"/>
              <a:cs typeface="Arial" pitchFamily="34" charset="0"/>
            </a:endParaRPr>
          </a:p>
          <a:p>
            <a:pPr marL="227013" lvl="1" indent="-227013" defTabSz="889000">
              <a:buFontTx/>
              <a:buBlip>
                <a:blip r:embed="rId3"/>
              </a:buBlip>
            </a:pPr>
            <a:r>
              <a:rPr lang="zh-CN" altLang="en-US" b="1">
                <a:solidFill>
                  <a:schemeClr val="bg1"/>
                </a:solidFill>
                <a:latin typeface="楷体" pitchFamily="49" charset="-122"/>
                <a:ea typeface="楷体" pitchFamily="49" charset="-122"/>
                <a:cs typeface="Arial" pitchFamily="34" charset="0"/>
              </a:rPr>
              <a:t>接待业可持续管理</a:t>
            </a:r>
            <a:endParaRPr lang="en-US" altLang="zh-CN" b="1">
              <a:solidFill>
                <a:schemeClr val="bg1"/>
              </a:solidFill>
              <a:latin typeface="楷体" pitchFamily="49" charset="-122"/>
              <a:ea typeface="楷体" pitchFamily="49" charset="-122"/>
              <a:cs typeface="Arial" pitchFamily="34" charset="0"/>
            </a:endParaRPr>
          </a:p>
          <a:p>
            <a:pPr marL="227013" lvl="1" indent="-227013" defTabSz="889000">
              <a:buFontTx/>
              <a:buBlip>
                <a:blip r:embed="rId3"/>
              </a:buBlip>
            </a:pPr>
            <a:r>
              <a:rPr lang="zh-CN" altLang="en-US" b="1">
                <a:solidFill>
                  <a:schemeClr val="bg1"/>
                </a:solidFill>
                <a:latin typeface="楷体" pitchFamily="49" charset="-122"/>
                <a:ea typeface="楷体" pitchFamily="49" charset="-122"/>
                <a:cs typeface="Arial" pitchFamily="34" charset="0"/>
              </a:rPr>
              <a:t>可持续生态旅游</a:t>
            </a:r>
            <a:endParaRPr lang="en-US" altLang="zh-CN" b="1">
              <a:solidFill>
                <a:schemeClr val="bg1"/>
              </a:solidFill>
              <a:latin typeface="楷体" pitchFamily="49" charset="-122"/>
              <a:ea typeface="楷体" pitchFamily="49" charset="-122"/>
              <a:cs typeface="Arial" pitchFamily="34" charset="0"/>
            </a:endParaRPr>
          </a:p>
          <a:p>
            <a:pPr marL="227013" lvl="1" indent="-227013" defTabSz="889000">
              <a:buFontTx/>
              <a:buBlip>
                <a:blip r:embed="rId3"/>
              </a:buBlip>
            </a:pPr>
            <a:endParaRPr lang="en-GB" altLang="zh-CN" sz="1600" b="1">
              <a:solidFill>
                <a:schemeClr val="bg1"/>
              </a:solidFill>
              <a:latin typeface="Verdana" pitchFamily="34" charset="0"/>
              <a:ea typeface="Arial Unicode MS" pitchFamily="34" charset="-128"/>
              <a:cs typeface="Arial" pitchFamily="34" charset="0"/>
            </a:endParaRPr>
          </a:p>
          <a:p>
            <a:pPr defTabSz="889000">
              <a:spcBef>
                <a:spcPct val="20000"/>
              </a:spcBef>
            </a:pPr>
            <a:endParaRPr lang="en-US" altLang="zh-CN" sz="2800">
              <a:solidFill>
                <a:schemeClr val="bg1"/>
              </a:solidFill>
              <a:ea typeface="Arial Unicode MS" pitchFamily="34" charset="-128"/>
              <a:cs typeface="Arial" pitchFamily="34" charset="0"/>
            </a:endParaRPr>
          </a:p>
        </p:txBody>
      </p:sp>
      <p:pic>
        <p:nvPicPr>
          <p:cNvPr id="38918" name="Picture 7" descr="The Emirates Academy of Hospitality Management.JPG"/>
          <p:cNvPicPr>
            <a:picLocks noChangeAspect="1"/>
          </p:cNvPicPr>
          <p:nvPr/>
        </p:nvPicPr>
        <p:blipFill>
          <a:blip r:embed="rId4"/>
          <a:srcRect/>
          <a:stretch>
            <a:fillRect/>
          </a:stretch>
        </p:blipFill>
        <p:spPr bwMode="auto">
          <a:xfrm>
            <a:off x="6010275" y="234950"/>
            <a:ext cx="2965450" cy="833438"/>
          </a:xfrm>
          <a:prstGeom prst="rect">
            <a:avLst/>
          </a:prstGeom>
          <a:noFill/>
          <a:ln w="9525">
            <a:noFill/>
            <a:miter lim="800000"/>
            <a:headEnd/>
            <a:tailEnd/>
          </a:ln>
        </p:spPr>
      </p:pic>
      <p:pic>
        <p:nvPicPr>
          <p:cNvPr id="38919" name="Picture 9"/>
          <p:cNvPicPr>
            <a:picLocks noChangeAspect="1"/>
          </p:cNvPicPr>
          <p:nvPr/>
        </p:nvPicPr>
        <p:blipFill>
          <a:blip r:embed="rId5"/>
          <a:srcRect/>
          <a:stretch>
            <a:fillRect/>
          </a:stretch>
        </p:blipFill>
        <p:spPr bwMode="auto">
          <a:xfrm>
            <a:off x="6732588" y="1158875"/>
            <a:ext cx="2411412" cy="5767388"/>
          </a:xfrm>
          <a:prstGeom prst="rect">
            <a:avLst/>
          </a:prstGeom>
          <a:noFill/>
          <a:ln w="9525">
            <a:noFill/>
            <a:miter lim="800000"/>
            <a:headEnd/>
            <a:tailEnd/>
          </a:ln>
        </p:spPr>
      </p:pic>
      <p:sp>
        <p:nvSpPr>
          <p:cNvPr id="38920" name="Rectangle 9"/>
          <p:cNvSpPr>
            <a:spLocks noChangeArrowheads="1"/>
          </p:cNvSpPr>
          <p:nvPr/>
        </p:nvSpPr>
        <p:spPr bwMode="auto">
          <a:xfrm>
            <a:off x="6732588" y="4672013"/>
            <a:ext cx="2411412" cy="2254250"/>
          </a:xfrm>
          <a:prstGeom prst="rect">
            <a:avLst/>
          </a:prstGeom>
          <a:solidFill>
            <a:srgbClr val="BF8D5C">
              <a:alpha val="50195"/>
            </a:srgbClr>
          </a:solidFill>
          <a:ln w="9525">
            <a:noFill/>
            <a:miter lim="800000"/>
            <a:headEnd/>
            <a:tailEnd/>
          </a:ln>
        </p:spPr>
        <p:txBody>
          <a:bodyPr lIns="72000" tIns="378000" rIns="36000" bIns="72000" anchor="b"/>
          <a:lstStyle/>
          <a:p>
            <a:pPr marL="171450">
              <a:lnSpc>
                <a:spcPct val="115000"/>
              </a:lnSpc>
              <a:spcAft>
                <a:spcPct val="35000"/>
              </a:spcAft>
            </a:pPr>
            <a:endParaRPr lang="en-GB" altLang="zh-CN" sz="2400" b="1">
              <a:solidFill>
                <a:schemeClr val="bg1"/>
              </a:solidFill>
              <a:latin typeface="Palatino Linotype" pitchFamily="18" charset="0"/>
            </a:endParaRPr>
          </a:p>
        </p:txBody>
      </p:sp>
      <p:sp>
        <p:nvSpPr>
          <p:cNvPr id="38921" name="Rectangle 6"/>
          <p:cNvSpPr>
            <a:spLocks noChangeArrowheads="1"/>
          </p:cNvSpPr>
          <p:nvPr/>
        </p:nvSpPr>
        <p:spPr bwMode="auto">
          <a:xfrm>
            <a:off x="6732588" y="5699125"/>
            <a:ext cx="1133475" cy="1206500"/>
          </a:xfrm>
          <a:prstGeom prst="rect">
            <a:avLst/>
          </a:prstGeom>
          <a:solidFill>
            <a:srgbClr val="BF8D5C"/>
          </a:solidFill>
          <a:ln w="9525">
            <a:noFill/>
            <a:miter lim="800000"/>
            <a:headEnd/>
            <a:tailEnd/>
          </a:ln>
        </p:spPr>
        <p:txBody>
          <a:bodyPr lIns="72000" tIns="126000" rIns="36000"/>
          <a:lstStyle/>
          <a:p>
            <a:pPr>
              <a:lnSpc>
                <a:spcPct val="115000"/>
              </a:lnSpc>
            </a:pPr>
            <a:r>
              <a:rPr lang="en-US" altLang="zh-CN" sz="1400">
                <a:solidFill>
                  <a:schemeClr val="bg1"/>
                </a:solidFill>
                <a:latin typeface="Franklin Gothic Medium" pitchFamily="34" charset="0"/>
              </a:rPr>
              <a:t>The Emirates Academy of Hospitality Management</a:t>
            </a:r>
          </a:p>
        </p:txBody>
      </p:sp>
      <p:pic>
        <p:nvPicPr>
          <p:cNvPr id="38922" name="Picture 10" descr="C:\Users\annelieb\AppData\Local\Temp\Rar$DI00.498\Jumeirah Vittaveli - Sand Bank dinner.jpg"/>
          <p:cNvPicPr>
            <a:picLocks noChangeAspect="1" noChangeArrowheads="1"/>
          </p:cNvPicPr>
          <p:nvPr/>
        </p:nvPicPr>
        <p:blipFill>
          <a:blip r:embed="rId6"/>
          <a:srcRect l="18951" r="31770"/>
          <a:stretch>
            <a:fillRect/>
          </a:stretch>
        </p:blipFill>
        <p:spPr bwMode="auto">
          <a:xfrm>
            <a:off x="4887913" y="1158875"/>
            <a:ext cx="4256087" cy="5746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4"/>
          <p:cNvSpPr txBox="1">
            <a:spLocks noChangeArrowheads="1"/>
          </p:cNvSpPr>
          <p:nvPr/>
        </p:nvSpPr>
        <p:spPr bwMode="auto">
          <a:xfrm>
            <a:off x="0" y="1126731"/>
            <a:ext cx="9144000" cy="5887030"/>
          </a:xfrm>
          <a:prstGeom prst="rect">
            <a:avLst/>
          </a:prstGeom>
          <a:solidFill>
            <a:srgbClr val="857040"/>
          </a:solidFill>
          <a:ln w="9525">
            <a:noFill/>
            <a:miter lim="800000"/>
            <a:headEnd/>
            <a:tailEnd/>
          </a:ln>
        </p:spPr>
        <p:txBody>
          <a:bodyPr lIns="180000" tIns="0" rIns="180000" bIns="0" anchor="ctr"/>
          <a:lstStyle/>
          <a:p>
            <a:pPr marL="228600" lvl="1" indent="-227013" defTabSz="889000">
              <a:spcAft>
                <a:spcPct val="25000"/>
              </a:spcAft>
            </a:pPr>
            <a:endParaRPr lang="zh-CN" altLang="zh-CN" sz="1700" b="1">
              <a:solidFill>
                <a:schemeClr val="bg1"/>
              </a:solidFill>
              <a:cs typeface="Arial" pitchFamily="34" charset="0"/>
            </a:endParaRPr>
          </a:p>
        </p:txBody>
      </p:sp>
      <p:pic>
        <p:nvPicPr>
          <p:cNvPr id="57347" name="Picture 3" descr="Jumeirah Group_logo_English.eps"/>
          <p:cNvPicPr>
            <a:picLocks noChangeAspect="1"/>
          </p:cNvPicPr>
          <p:nvPr/>
        </p:nvPicPr>
        <p:blipFill>
          <a:blip r:embed="rId3"/>
          <a:srcRect/>
          <a:stretch>
            <a:fillRect/>
          </a:stretch>
        </p:blipFill>
        <p:spPr bwMode="auto">
          <a:xfrm>
            <a:off x="336550" y="234950"/>
            <a:ext cx="1436688" cy="635000"/>
          </a:xfrm>
          <a:prstGeom prst="rect">
            <a:avLst/>
          </a:prstGeom>
          <a:noFill/>
          <a:ln w="9525">
            <a:noFill/>
            <a:miter lim="800000"/>
            <a:headEnd/>
            <a:tailEnd/>
          </a:ln>
        </p:spPr>
      </p:pic>
      <p:sp>
        <p:nvSpPr>
          <p:cNvPr id="57348" name="TextBox 4"/>
          <p:cNvSpPr txBox="1">
            <a:spLocks noChangeArrowheads="1"/>
          </p:cNvSpPr>
          <p:nvPr/>
        </p:nvSpPr>
        <p:spPr bwMode="auto">
          <a:xfrm>
            <a:off x="0" y="1184275"/>
            <a:ext cx="3327400" cy="468313"/>
          </a:xfrm>
          <a:prstGeom prst="rect">
            <a:avLst/>
          </a:prstGeom>
          <a:solidFill>
            <a:srgbClr val="857040"/>
          </a:solidFill>
          <a:ln w="9525">
            <a:noFill/>
            <a:miter lim="800000"/>
            <a:headEnd/>
            <a:tailEnd/>
          </a:ln>
        </p:spPr>
        <p:txBody>
          <a:bodyPr lIns="180000" tIns="0" rIns="0" bIns="0" anchor="ctr"/>
          <a:lstStyle/>
          <a:p>
            <a:pPr marL="0" lvl="1" algn="ctr"/>
            <a:r>
              <a:rPr lang="zh-CN" altLang="en-US" sz="2800" b="1" dirty="0">
                <a:solidFill>
                  <a:schemeClr val="bg1"/>
                </a:solidFill>
                <a:latin typeface="楷体" pitchFamily="49" charset="-122"/>
                <a:ea typeface="楷体" pitchFamily="49" charset="-122"/>
              </a:rPr>
              <a:t>可选择的工作场所</a:t>
            </a:r>
          </a:p>
        </p:txBody>
      </p:sp>
      <p:pic>
        <p:nvPicPr>
          <p:cNvPr id="57349" name="Picture 4" descr="The Emirates Academy of Hospitality Management.JPG"/>
          <p:cNvPicPr>
            <a:picLocks noChangeAspect="1"/>
          </p:cNvPicPr>
          <p:nvPr/>
        </p:nvPicPr>
        <p:blipFill>
          <a:blip r:embed="rId4"/>
          <a:srcRect/>
          <a:stretch>
            <a:fillRect/>
          </a:stretch>
        </p:blipFill>
        <p:spPr bwMode="auto">
          <a:xfrm>
            <a:off x="6010275" y="234950"/>
            <a:ext cx="2965450" cy="833438"/>
          </a:xfrm>
          <a:prstGeom prst="rect">
            <a:avLst/>
          </a:prstGeom>
          <a:noFill/>
          <a:ln w="9525">
            <a:noFill/>
            <a:miter lim="800000"/>
            <a:headEnd/>
            <a:tailEnd/>
          </a:ln>
        </p:spPr>
      </p:pic>
      <p:sp>
        <p:nvSpPr>
          <p:cNvPr id="57350" name="Content Placeholder 2"/>
          <p:cNvSpPr txBox="1">
            <a:spLocks/>
          </p:cNvSpPr>
          <p:nvPr/>
        </p:nvSpPr>
        <p:spPr bwMode="auto">
          <a:xfrm>
            <a:off x="107950" y="1579563"/>
            <a:ext cx="9036050" cy="5278437"/>
          </a:xfrm>
          <a:prstGeom prst="rect">
            <a:avLst/>
          </a:prstGeom>
          <a:noFill/>
          <a:ln w="9525">
            <a:noFill/>
            <a:miter lim="800000"/>
            <a:headEnd/>
            <a:tailEnd/>
          </a:ln>
        </p:spPr>
        <p:txBody>
          <a:bodyPr/>
          <a:lstStyle/>
          <a:p>
            <a:pPr marL="342900" indent="-342900" eaLnBrk="0" hangingPunct="0">
              <a:spcBef>
                <a:spcPct val="20000"/>
              </a:spcBef>
              <a:buFont typeface="Arial" pitchFamily="34" charset="0"/>
              <a:buChar char="•"/>
            </a:pPr>
            <a:endParaRPr lang="en-US" altLang="zh-CN" sz="2000" b="1" dirty="0">
              <a:solidFill>
                <a:schemeClr val="bg1"/>
              </a:solidFill>
              <a:latin typeface="楷体" pitchFamily="49" charset="-122"/>
              <a:ea typeface="楷体" pitchFamily="49" charset="-122"/>
            </a:endParaRPr>
          </a:p>
          <a:p>
            <a:pPr marL="342900" indent="-342900" eaLnBrk="0" hangingPunct="0">
              <a:spcBef>
                <a:spcPct val="20000"/>
              </a:spcBef>
              <a:buFont typeface="Arial" pitchFamily="34" charset="0"/>
              <a:buChar char="•"/>
            </a:pPr>
            <a:r>
              <a:rPr lang="zh-CN" altLang="en-US" sz="2000" b="1" dirty="0">
                <a:solidFill>
                  <a:schemeClr val="bg1"/>
                </a:solidFill>
                <a:latin typeface="楷体" pitchFamily="49" charset="-122"/>
                <a:ea typeface="楷体" pitchFamily="49" charset="-122"/>
              </a:rPr>
              <a:t>酒店</a:t>
            </a:r>
          </a:p>
          <a:p>
            <a:pPr marL="342900" indent="-342900" eaLnBrk="0" hangingPunct="0">
              <a:spcBef>
                <a:spcPct val="20000"/>
              </a:spcBef>
              <a:buFont typeface="Arial" pitchFamily="34" charset="0"/>
              <a:buChar char="•"/>
            </a:pPr>
            <a:r>
              <a:rPr lang="zh-CN" altLang="en-US" sz="2000" b="1" dirty="0">
                <a:solidFill>
                  <a:schemeClr val="bg1"/>
                </a:solidFill>
                <a:latin typeface="楷体" pitchFamily="49" charset="-122"/>
                <a:ea typeface="楷体" pitchFamily="49" charset="-122"/>
              </a:rPr>
              <a:t>度假村</a:t>
            </a:r>
          </a:p>
          <a:p>
            <a:pPr marL="342900" indent="-342900" eaLnBrk="0" hangingPunct="0">
              <a:spcBef>
                <a:spcPct val="20000"/>
              </a:spcBef>
              <a:buFont typeface="Arial" pitchFamily="34" charset="0"/>
              <a:buChar char="•"/>
            </a:pPr>
            <a:r>
              <a:rPr lang="zh-CN" altLang="en-US" sz="2000" b="1" dirty="0">
                <a:solidFill>
                  <a:schemeClr val="bg1"/>
                </a:solidFill>
                <a:latin typeface="楷体" pitchFamily="49" charset="-122"/>
                <a:ea typeface="楷体" pitchFamily="49" charset="-122"/>
              </a:rPr>
              <a:t>主题公园</a:t>
            </a:r>
            <a:endParaRPr lang="en-US" altLang="zh-CN" sz="2000" b="1" dirty="0">
              <a:solidFill>
                <a:schemeClr val="bg1"/>
              </a:solidFill>
              <a:latin typeface="楷体" pitchFamily="49" charset="-122"/>
              <a:ea typeface="楷体" pitchFamily="49" charset="-122"/>
            </a:endParaRPr>
          </a:p>
          <a:p>
            <a:pPr marL="342900" indent="-342900" eaLnBrk="0" hangingPunct="0">
              <a:spcBef>
                <a:spcPct val="20000"/>
              </a:spcBef>
            </a:pPr>
            <a:r>
              <a:rPr lang="zh-CN" altLang="en-US" sz="2000" b="1" dirty="0">
                <a:solidFill>
                  <a:schemeClr val="bg1"/>
                </a:solidFill>
                <a:latin typeface="楷体" pitchFamily="49" charset="-122"/>
                <a:ea typeface="楷体" pitchFamily="49" charset="-122"/>
              </a:rPr>
              <a:t>   博彩业</a:t>
            </a:r>
          </a:p>
          <a:p>
            <a:pPr marL="342900" indent="-342900" eaLnBrk="0" hangingPunct="0">
              <a:spcBef>
                <a:spcPct val="20000"/>
              </a:spcBef>
              <a:buFont typeface="Arial" pitchFamily="34" charset="0"/>
              <a:buChar char="•"/>
            </a:pPr>
            <a:r>
              <a:rPr lang="zh-CN" altLang="en-US" sz="2000" b="1" dirty="0">
                <a:solidFill>
                  <a:schemeClr val="bg1"/>
                </a:solidFill>
                <a:latin typeface="楷体" pitchFamily="49" charset="-122"/>
                <a:ea typeface="楷体" pitchFamily="49" charset="-122"/>
              </a:rPr>
              <a:t>轮船公司</a:t>
            </a:r>
            <a:endParaRPr lang="en-US" altLang="zh-CN" sz="2000" b="1" dirty="0">
              <a:solidFill>
                <a:schemeClr val="bg1"/>
              </a:solidFill>
              <a:latin typeface="楷体" pitchFamily="49" charset="-122"/>
              <a:ea typeface="楷体" pitchFamily="49" charset="-122"/>
            </a:endParaRPr>
          </a:p>
          <a:p>
            <a:pPr marL="342900" indent="-342900" eaLnBrk="0" hangingPunct="0">
              <a:spcBef>
                <a:spcPct val="20000"/>
              </a:spcBef>
              <a:buFont typeface="Arial" pitchFamily="34" charset="0"/>
              <a:buChar char="•"/>
            </a:pPr>
            <a:r>
              <a:rPr lang="zh-CN" altLang="en-US" sz="2000" b="1" dirty="0">
                <a:solidFill>
                  <a:schemeClr val="bg1"/>
                </a:solidFill>
                <a:latin typeface="楷体" pitchFamily="49" charset="-122"/>
                <a:ea typeface="楷体" pitchFamily="49" charset="-122"/>
              </a:rPr>
              <a:t>会展公司</a:t>
            </a:r>
            <a:endParaRPr lang="en-US" altLang="zh-CN" sz="2000" b="1" dirty="0">
              <a:solidFill>
                <a:schemeClr val="bg1"/>
              </a:solidFill>
              <a:latin typeface="楷体" pitchFamily="49" charset="-122"/>
              <a:ea typeface="楷体" pitchFamily="49" charset="-122"/>
            </a:endParaRPr>
          </a:p>
          <a:p>
            <a:pPr marL="342900" indent="-342900" eaLnBrk="0" hangingPunct="0">
              <a:spcBef>
                <a:spcPct val="20000"/>
              </a:spcBef>
              <a:buFont typeface="Arial" pitchFamily="34" charset="0"/>
              <a:buChar char="•"/>
            </a:pPr>
            <a:r>
              <a:rPr lang="zh-CN" altLang="en-US" sz="2000" b="1" dirty="0">
                <a:solidFill>
                  <a:schemeClr val="bg1"/>
                </a:solidFill>
                <a:latin typeface="楷体" pitchFamily="49" charset="-122"/>
                <a:ea typeface="楷体" pitchFamily="49" charset="-122"/>
              </a:rPr>
              <a:t>健身中心</a:t>
            </a:r>
            <a:endParaRPr lang="en-US" altLang="zh-CN" sz="2000" b="1" dirty="0">
              <a:solidFill>
                <a:schemeClr val="bg1"/>
              </a:solidFill>
              <a:latin typeface="楷体" pitchFamily="49" charset="-122"/>
              <a:ea typeface="楷体" pitchFamily="49" charset="-122"/>
            </a:endParaRPr>
          </a:p>
          <a:p>
            <a:pPr marL="342900" indent="-342900" eaLnBrk="0" hangingPunct="0">
              <a:spcBef>
                <a:spcPct val="20000"/>
              </a:spcBef>
              <a:buFont typeface="Arial" pitchFamily="34" charset="0"/>
              <a:buChar char="•"/>
            </a:pPr>
            <a:r>
              <a:rPr lang="zh-CN" altLang="en-US" sz="2000" b="1" dirty="0">
                <a:solidFill>
                  <a:schemeClr val="bg1"/>
                </a:solidFill>
                <a:latin typeface="楷体" pitchFamily="49" charset="-122"/>
                <a:ea typeface="楷体" pitchFamily="49" charset="-122"/>
              </a:rPr>
              <a:t>食品服务产业</a:t>
            </a:r>
            <a:endParaRPr lang="en-US" altLang="zh-CN" sz="2000" b="1" dirty="0">
              <a:solidFill>
                <a:schemeClr val="bg1"/>
              </a:solidFill>
              <a:latin typeface="楷体" pitchFamily="49" charset="-122"/>
              <a:ea typeface="楷体" pitchFamily="49" charset="-122"/>
            </a:endParaRPr>
          </a:p>
          <a:p>
            <a:pPr marL="342900" indent="-342900" eaLnBrk="0" hangingPunct="0">
              <a:spcBef>
                <a:spcPct val="20000"/>
              </a:spcBef>
              <a:buFont typeface="Arial" pitchFamily="34" charset="0"/>
              <a:buChar char="•"/>
            </a:pPr>
            <a:r>
              <a:rPr lang="zh-CN" altLang="en-US" sz="2000" b="1" dirty="0">
                <a:solidFill>
                  <a:schemeClr val="bg1"/>
                </a:solidFill>
                <a:latin typeface="楷体" pitchFamily="49" charset="-122"/>
                <a:ea typeface="楷体" pitchFamily="49" charset="-122"/>
              </a:rPr>
              <a:t>餐厅</a:t>
            </a:r>
            <a:endParaRPr lang="en-US" altLang="zh-CN" sz="2000" b="1" dirty="0">
              <a:solidFill>
                <a:schemeClr val="bg1"/>
              </a:solidFill>
              <a:latin typeface="楷体" pitchFamily="49" charset="-122"/>
              <a:ea typeface="楷体" pitchFamily="49" charset="-122"/>
            </a:endParaRPr>
          </a:p>
          <a:p>
            <a:pPr marL="342900" indent="-342900" eaLnBrk="0" hangingPunct="0">
              <a:spcBef>
                <a:spcPct val="20000"/>
              </a:spcBef>
              <a:buFont typeface="Arial" pitchFamily="34" charset="0"/>
              <a:buChar char="•"/>
            </a:pPr>
            <a:r>
              <a:rPr lang="zh-CN" altLang="en-US" sz="2000" b="1" dirty="0">
                <a:solidFill>
                  <a:schemeClr val="bg1"/>
                </a:solidFill>
                <a:latin typeface="楷体" pitchFamily="49" charset="-122"/>
                <a:ea typeface="楷体" pitchFamily="49" charset="-122"/>
              </a:rPr>
              <a:t>运动中心</a:t>
            </a:r>
            <a:endParaRPr lang="en-US" altLang="zh-CN" sz="2000" b="1" dirty="0">
              <a:solidFill>
                <a:schemeClr val="bg1"/>
              </a:solidFill>
              <a:latin typeface="楷体" pitchFamily="49" charset="-122"/>
              <a:ea typeface="楷体" pitchFamily="49" charset="-122"/>
            </a:endParaRPr>
          </a:p>
          <a:p>
            <a:pPr marL="342900" indent="-342900" eaLnBrk="0" hangingPunct="0">
              <a:spcBef>
                <a:spcPct val="20000"/>
              </a:spcBef>
              <a:buFont typeface="Arial" pitchFamily="34" charset="0"/>
              <a:buChar char="•"/>
            </a:pPr>
            <a:r>
              <a:rPr lang="zh-CN" altLang="en-US" sz="2000" b="1" dirty="0">
                <a:solidFill>
                  <a:schemeClr val="bg1"/>
                </a:solidFill>
                <a:latin typeface="楷体" pitchFamily="49" charset="-122"/>
                <a:ea typeface="楷体" pitchFamily="49" charset="-122"/>
              </a:rPr>
              <a:t>体育馆</a:t>
            </a:r>
            <a:endParaRPr lang="en-US" altLang="zh-CN" sz="2000" b="1" dirty="0">
              <a:solidFill>
                <a:schemeClr val="bg1"/>
              </a:solidFill>
              <a:latin typeface="楷体" pitchFamily="49" charset="-122"/>
              <a:ea typeface="楷体" pitchFamily="49" charset="-122"/>
            </a:endParaRPr>
          </a:p>
          <a:p>
            <a:pPr marL="342900" indent="-342900" eaLnBrk="0" hangingPunct="0">
              <a:spcBef>
                <a:spcPct val="20000"/>
              </a:spcBef>
              <a:buFont typeface="Arial" pitchFamily="34" charset="0"/>
              <a:buChar char="•"/>
            </a:pPr>
            <a:r>
              <a:rPr lang="zh-CN" altLang="en-US" sz="2000" b="1" dirty="0">
                <a:solidFill>
                  <a:schemeClr val="bg1"/>
                </a:solidFill>
                <a:latin typeface="楷体" pitchFamily="49" charset="-122"/>
                <a:ea typeface="楷体" pitchFamily="49" charset="-122"/>
              </a:rPr>
              <a:t>电影院</a:t>
            </a:r>
          </a:p>
          <a:p>
            <a:pPr marL="342900" indent="-342900" eaLnBrk="0" hangingPunct="0">
              <a:spcBef>
                <a:spcPct val="20000"/>
              </a:spcBef>
              <a:buFont typeface="Arial" pitchFamily="34" charset="0"/>
              <a:buChar char="•"/>
            </a:pPr>
            <a:endParaRPr lang="zh-CN" altLang="en-US" sz="2000" dirty="0">
              <a:latin typeface="楷体" pitchFamily="49" charset="-122"/>
              <a:ea typeface="楷体" pitchFamily="49" charset="-122"/>
            </a:endParaRPr>
          </a:p>
          <a:p>
            <a:pPr marL="342900" indent="-342900" eaLnBrk="0" hangingPunct="0">
              <a:spcBef>
                <a:spcPct val="20000"/>
              </a:spcBef>
              <a:buFont typeface="Arial" pitchFamily="34" charset="0"/>
              <a:buNone/>
            </a:pPr>
            <a:endParaRPr lang="en-US" altLang="zh-CN" sz="2000" dirty="0">
              <a:latin typeface="楷体" pitchFamily="49" charset="-122"/>
              <a:ea typeface="楷体" pitchFamily="49" charset="-122"/>
            </a:endParaRPr>
          </a:p>
        </p:txBody>
      </p:sp>
      <p:grpSp>
        <p:nvGrpSpPr>
          <p:cNvPr id="2" name="Group 22"/>
          <p:cNvGrpSpPr>
            <a:grpSpLocks/>
          </p:cNvGrpSpPr>
          <p:nvPr/>
        </p:nvGrpSpPr>
        <p:grpSpPr bwMode="auto">
          <a:xfrm>
            <a:off x="4049713" y="1652588"/>
            <a:ext cx="4824412" cy="5003800"/>
            <a:chOff x="3986642" y="1653073"/>
            <a:chExt cx="4824745" cy="5003777"/>
          </a:xfrm>
        </p:grpSpPr>
        <p:grpSp>
          <p:nvGrpSpPr>
            <p:cNvPr id="3" name="Group 13"/>
            <p:cNvGrpSpPr>
              <a:grpSpLocks/>
            </p:cNvGrpSpPr>
            <p:nvPr/>
          </p:nvGrpSpPr>
          <p:grpSpPr bwMode="auto">
            <a:xfrm>
              <a:off x="5596699" y="1658393"/>
              <a:ext cx="1579937" cy="4994655"/>
              <a:chOff x="4430338" y="1674159"/>
              <a:chExt cx="1828573" cy="5183841"/>
            </a:xfrm>
          </p:grpSpPr>
          <p:pic>
            <p:nvPicPr>
              <p:cNvPr id="57361" name="Picture 7"/>
              <p:cNvPicPr>
                <a:picLocks noChangeAspect="1" noChangeArrowheads="1"/>
              </p:cNvPicPr>
              <p:nvPr/>
            </p:nvPicPr>
            <p:blipFill>
              <a:blip r:embed="rId5"/>
              <a:srcRect/>
              <a:stretch>
                <a:fillRect/>
              </a:stretch>
            </p:blipFill>
            <p:spPr bwMode="auto">
              <a:xfrm>
                <a:off x="4461870" y="1674159"/>
                <a:ext cx="1797041" cy="1198027"/>
              </a:xfrm>
              <a:prstGeom prst="rect">
                <a:avLst/>
              </a:prstGeom>
              <a:noFill/>
              <a:ln w="9525">
                <a:noFill/>
                <a:miter lim="800000"/>
                <a:headEnd/>
                <a:tailEnd/>
              </a:ln>
            </p:spPr>
          </p:pic>
          <p:pic>
            <p:nvPicPr>
              <p:cNvPr id="57362" name="Picture 8"/>
              <p:cNvPicPr>
                <a:picLocks noChangeAspect="1" noChangeArrowheads="1"/>
              </p:cNvPicPr>
              <p:nvPr/>
            </p:nvPicPr>
            <p:blipFill>
              <a:blip r:embed="rId6"/>
              <a:srcRect/>
              <a:stretch>
                <a:fillRect/>
              </a:stretch>
            </p:blipFill>
            <p:spPr bwMode="auto">
              <a:xfrm>
                <a:off x="4461871" y="2979833"/>
                <a:ext cx="1797040" cy="1198026"/>
              </a:xfrm>
              <a:prstGeom prst="rect">
                <a:avLst/>
              </a:prstGeom>
              <a:noFill/>
              <a:ln w="9525">
                <a:noFill/>
                <a:miter lim="800000"/>
                <a:headEnd/>
                <a:tailEnd/>
              </a:ln>
            </p:spPr>
          </p:pic>
          <p:pic>
            <p:nvPicPr>
              <p:cNvPr id="57363" name="Picture 11"/>
              <p:cNvPicPr>
                <a:picLocks noChangeAspect="1" noChangeArrowheads="1"/>
              </p:cNvPicPr>
              <p:nvPr/>
            </p:nvPicPr>
            <p:blipFill>
              <a:blip r:embed="rId7"/>
              <a:srcRect/>
              <a:stretch>
                <a:fillRect/>
              </a:stretch>
            </p:blipFill>
            <p:spPr bwMode="auto">
              <a:xfrm>
                <a:off x="4430338" y="4282370"/>
                <a:ext cx="1828573" cy="1220073"/>
              </a:xfrm>
              <a:prstGeom prst="rect">
                <a:avLst/>
              </a:prstGeom>
              <a:noFill/>
              <a:ln w="9525">
                <a:noFill/>
                <a:miter lim="800000"/>
                <a:headEnd/>
                <a:tailEnd/>
              </a:ln>
            </p:spPr>
          </p:pic>
          <p:pic>
            <p:nvPicPr>
              <p:cNvPr id="57364" name="Picture 13"/>
              <p:cNvPicPr>
                <a:picLocks noChangeAspect="1" noChangeArrowheads="1"/>
              </p:cNvPicPr>
              <p:nvPr/>
            </p:nvPicPr>
            <p:blipFill>
              <a:blip r:embed="rId8"/>
              <a:srcRect/>
              <a:stretch>
                <a:fillRect/>
              </a:stretch>
            </p:blipFill>
            <p:spPr bwMode="auto">
              <a:xfrm>
                <a:off x="4430338" y="5593905"/>
                <a:ext cx="1826269" cy="1264095"/>
              </a:xfrm>
              <a:prstGeom prst="rect">
                <a:avLst/>
              </a:prstGeom>
              <a:noFill/>
              <a:ln w="9525">
                <a:noFill/>
                <a:miter lim="800000"/>
                <a:headEnd/>
                <a:tailEnd/>
              </a:ln>
            </p:spPr>
          </p:pic>
        </p:grpSp>
        <p:grpSp>
          <p:nvGrpSpPr>
            <p:cNvPr id="4" name="Group 15"/>
            <p:cNvGrpSpPr>
              <a:grpSpLocks/>
            </p:cNvGrpSpPr>
            <p:nvPr/>
          </p:nvGrpSpPr>
          <p:grpSpPr bwMode="auto">
            <a:xfrm>
              <a:off x="7280721" y="1658393"/>
              <a:ext cx="1530666" cy="4998457"/>
              <a:chOff x="7075763" y="1658393"/>
              <a:chExt cx="1530666" cy="4998457"/>
            </a:xfrm>
          </p:grpSpPr>
          <p:pic>
            <p:nvPicPr>
              <p:cNvPr id="57358" name="Picture 9"/>
              <p:cNvPicPr>
                <a:picLocks noChangeAspect="1" noChangeArrowheads="1"/>
              </p:cNvPicPr>
              <p:nvPr/>
            </p:nvPicPr>
            <p:blipFill>
              <a:blip r:embed="rId9"/>
              <a:srcRect/>
              <a:stretch>
                <a:fillRect/>
              </a:stretch>
            </p:blipFill>
            <p:spPr bwMode="auto">
              <a:xfrm>
                <a:off x="7075763" y="1658393"/>
                <a:ext cx="1530666" cy="2204159"/>
              </a:xfrm>
              <a:prstGeom prst="rect">
                <a:avLst/>
              </a:prstGeom>
              <a:noFill/>
              <a:ln w="9525">
                <a:noFill/>
                <a:miter lim="800000"/>
                <a:headEnd/>
                <a:tailEnd/>
              </a:ln>
            </p:spPr>
          </p:pic>
          <p:pic>
            <p:nvPicPr>
              <p:cNvPr id="57359" name="Picture 12"/>
              <p:cNvPicPr>
                <a:picLocks noChangeAspect="1" noChangeArrowheads="1"/>
              </p:cNvPicPr>
              <p:nvPr/>
            </p:nvPicPr>
            <p:blipFill>
              <a:blip r:embed="rId10"/>
              <a:srcRect/>
              <a:stretch>
                <a:fillRect/>
              </a:stretch>
            </p:blipFill>
            <p:spPr bwMode="auto">
              <a:xfrm>
                <a:off x="7075763" y="3964728"/>
                <a:ext cx="1530666" cy="1383975"/>
              </a:xfrm>
              <a:prstGeom prst="rect">
                <a:avLst/>
              </a:prstGeom>
              <a:noFill/>
              <a:ln w="9525">
                <a:noFill/>
                <a:miter lim="800000"/>
                <a:headEnd/>
                <a:tailEnd/>
              </a:ln>
            </p:spPr>
          </p:pic>
          <p:pic>
            <p:nvPicPr>
              <p:cNvPr id="57360" name="Picture 14"/>
              <p:cNvPicPr>
                <a:picLocks noChangeAspect="1" noChangeArrowheads="1"/>
              </p:cNvPicPr>
              <p:nvPr/>
            </p:nvPicPr>
            <p:blipFill>
              <a:blip r:embed="rId11"/>
              <a:srcRect t="2010"/>
              <a:stretch>
                <a:fillRect/>
              </a:stretch>
            </p:blipFill>
            <p:spPr bwMode="auto">
              <a:xfrm>
                <a:off x="7075763" y="5435087"/>
                <a:ext cx="1530666" cy="1221763"/>
              </a:xfrm>
              <a:prstGeom prst="rect">
                <a:avLst/>
              </a:prstGeom>
              <a:noFill/>
              <a:ln w="9525">
                <a:noFill/>
                <a:miter lim="800000"/>
                <a:headEnd/>
                <a:tailEnd/>
              </a:ln>
            </p:spPr>
          </p:pic>
        </p:grpSp>
        <p:grpSp>
          <p:nvGrpSpPr>
            <p:cNvPr id="5" name="Group 21"/>
            <p:cNvGrpSpPr>
              <a:grpSpLocks/>
            </p:cNvGrpSpPr>
            <p:nvPr/>
          </p:nvGrpSpPr>
          <p:grpSpPr bwMode="auto">
            <a:xfrm>
              <a:off x="3986642" y="1653073"/>
              <a:ext cx="1499763" cy="4999976"/>
              <a:chOff x="3986642" y="1653073"/>
              <a:chExt cx="1499763" cy="4999976"/>
            </a:xfrm>
          </p:grpSpPr>
          <p:pic>
            <p:nvPicPr>
              <p:cNvPr id="57355" name="Picture 18" descr="http://content.emirates.com/english/images/275x230_Pierchic_tcm233-446040.jpg"/>
              <p:cNvPicPr>
                <a:picLocks noChangeAspect="1" noChangeArrowheads="1"/>
              </p:cNvPicPr>
              <p:nvPr/>
            </p:nvPicPr>
            <p:blipFill>
              <a:blip r:embed="rId12"/>
              <a:srcRect b="6720"/>
              <a:stretch>
                <a:fillRect/>
              </a:stretch>
            </p:blipFill>
            <p:spPr bwMode="auto">
              <a:xfrm>
                <a:off x="4004454" y="1653073"/>
                <a:ext cx="1466188" cy="1143859"/>
              </a:xfrm>
              <a:prstGeom prst="rect">
                <a:avLst/>
              </a:prstGeom>
              <a:noFill/>
              <a:ln w="9525">
                <a:noFill/>
                <a:miter lim="800000"/>
                <a:headEnd/>
                <a:tailEnd/>
              </a:ln>
            </p:spPr>
          </p:pic>
          <p:pic>
            <p:nvPicPr>
              <p:cNvPr id="57356" name="Picture 20" descr="http://imagelibrary.jumeirah.com/imagelibrary/IMAGES/JI/JZS/THUMBS/2905.jpg"/>
              <p:cNvPicPr>
                <a:picLocks noChangeAspect="1" noChangeArrowheads="1"/>
              </p:cNvPicPr>
              <p:nvPr/>
            </p:nvPicPr>
            <p:blipFill>
              <a:blip r:embed="rId13"/>
              <a:srcRect/>
              <a:stretch>
                <a:fillRect/>
              </a:stretch>
            </p:blipFill>
            <p:spPr bwMode="auto">
              <a:xfrm>
                <a:off x="4004454" y="2884884"/>
                <a:ext cx="1466188" cy="2064632"/>
              </a:xfrm>
              <a:prstGeom prst="rect">
                <a:avLst/>
              </a:prstGeom>
              <a:noFill/>
              <a:ln w="9525">
                <a:noFill/>
                <a:miter lim="800000"/>
                <a:headEnd/>
                <a:tailEnd/>
              </a:ln>
            </p:spPr>
          </p:pic>
          <p:pic>
            <p:nvPicPr>
              <p:cNvPr id="57357" name="Picture 22" descr="http://www.ewtc.eu/files/lq/Jumeirah-Zabeel-Saray_1289811411.jpg?20111102151600"/>
              <p:cNvPicPr>
                <a:picLocks noChangeAspect="1" noChangeArrowheads="1"/>
              </p:cNvPicPr>
              <p:nvPr/>
            </p:nvPicPr>
            <p:blipFill>
              <a:blip r:embed="rId14"/>
              <a:srcRect r="11201"/>
              <a:stretch>
                <a:fillRect/>
              </a:stretch>
            </p:blipFill>
            <p:spPr bwMode="auto">
              <a:xfrm>
                <a:off x="3986642" y="5045519"/>
                <a:ext cx="1499763" cy="1607530"/>
              </a:xfrm>
              <a:prstGeom prst="rect">
                <a:avLst/>
              </a:prstGeom>
              <a:noFill/>
              <a:ln w="9525">
                <a:noFill/>
                <a:miter lim="800000"/>
                <a:headEnd/>
                <a:tailEnd/>
              </a:ln>
            </p:spPr>
          </p:pic>
        </p:grpSp>
      </p:gr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descr="Jumeirah Group_logo_English.eps"/>
          <p:cNvPicPr>
            <a:picLocks noChangeAspect="1"/>
          </p:cNvPicPr>
          <p:nvPr/>
        </p:nvPicPr>
        <p:blipFill>
          <a:blip r:embed="rId3"/>
          <a:srcRect/>
          <a:stretch>
            <a:fillRect/>
          </a:stretch>
        </p:blipFill>
        <p:spPr bwMode="auto">
          <a:xfrm>
            <a:off x="336550" y="234950"/>
            <a:ext cx="1436688" cy="635000"/>
          </a:xfrm>
          <a:prstGeom prst="rect">
            <a:avLst/>
          </a:prstGeom>
          <a:noFill/>
          <a:ln w="9525">
            <a:noFill/>
            <a:miter lim="800000"/>
            <a:headEnd/>
            <a:tailEnd/>
          </a:ln>
        </p:spPr>
      </p:pic>
      <p:sp>
        <p:nvSpPr>
          <p:cNvPr id="40963" name="TextBox 4"/>
          <p:cNvSpPr txBox="1">
            <a:spLocks noChangeArrowheads="1"/>
          </p:cNvSpPr>
          <p:nvPr/>
        </p:nvSpPr>
        <p:spPr bwMode="auto">
          <a:xfrm>
            <a:off x="0" y="3609975"/>
            <a:ext cx="9144000" cy="3405188"/>
          </a:xfrm>
          <a:prstGeom prst="rect">
            <a:avLst/>
          </a:prstGeom>
          <a:solidFill>
            <a:srgbClr val="857040"/>
          </a:solidFill>
          <a:ln w="9525">
            <a:noFill/>
            <a:miter lim="800000"/>
            <a:headEnd/>
            <a:tailEnd/>
          </a:ln>
        </p:spPr>
        <p:txBody>
          <a:bodyPr lIns="180000" tIns="187200" rIns="0" bIns="0"/>
          <a:lstStyle/>
          <a:p>
            <a:endParaRPr lang="zh-CN" altLang="zh-CN" b="1">
              <a:solidFill>
                <a:schemeClr val="bg1"/>
              </a:solidFill>
              <a:latin typeface="Verdana" pitchFamily="34" charset="0"/>
            </a:endParaRPr>
          </a:p>
        </p:txBody>
      </p:sp>
      <p:sp>
        <p:nvSpPr>
          <p:cNvPr id="40964" name="TextBox 4"/>
          <p:cNvSpPr txBox="1">
            <a:spLocks noChangeArrowheads="1"/>
          </p:cNvSpPr>
          <p:nvPr/>
        </p:nvSpPr>
        <p:spPr bwMode="auto">
          <a:xfrm>
            <a:off x="165100" y="4792663"/>
            <a:ext cx="4178300" cy="2489200"/>
          </a:xfrm>
          <a:prstGeom prst="rect">
            <a:avLst/>
          </a:prstGeom>
          <a:noFill/>
          <a:ln w="9525">
            <a:noFill/>
            <a:miter lim="800000"/>
            <a:headEnd/>
            <a:tailEnd/>
          </a:ln>
        </p:spPr>
        <p:txBody>
          <a:bodyPr lIns="0" tIns="0" rIns="0" bIns="0"/>
          <a:lstStyle/>
          <a:p>
            <a:pPr marL="457200" lvl="2" indent="-227013" defTabSz="889000">
              <a:buFontTx/>
              <a:buBlip>
                <a:blip r:embed="rId4"/>
              </a:buBlip>
            </a:pPr>
            <a:endParaRPr lang="zh-CN" altLang="zh-CN" sz="2000">
              <a:solidFill>
                <a:schemeClr val="bg1"/>
              </a:solidFill>
              <a:latin typeface="Verdana" pitchFamily="34" charset="0"/>
              <a:cs typeface="Arial" pitchFamily="34" charset="0"/>
            </a:endParaRPr>
          </a:p>
        </p:txBody>
      </p:sp>
      <p:sp>
        <p:nvSpPr>
          <p:cNvPr id="40965" name="TextBox 5"/>
          <p:cNvSpPr txBox="1">
            <a:spLocks noChangeArrowheads="1"/>
          </p:cNvSpPr>
          <p:nvPr/>
        </p:nvSpPr>
        <p:spPr bwMode="auto">
          <a:xfrm>
            <a:off x="4648200" y="4792663"/>
            <a:ext cx="4178300" cy="1854200"/>
          </a:xfrm>
          <a:prstGeom prst="rect">
            <a:avLst/>
          </a:prstGeom>
          <a:noFill/>
          <a:ln w="9525">
            <a:noFill/>
            <a:miter lim="800000"/>
            <a:headEnd/>
            <a:tailEnd/>
          </a:ln>
        </p:spPr>
        <p:txBody>
          <a:bodyPr lIns="0" tIns="0" rIns="0" bIns="0"/>
          <a:lstStyle/>
          <a:p>
            <a:pPr marL="0" lvl="1" indent="-227013" defTabSz="889000">
              <a:buFontTx/>
              <a:buBlip>
                <a:blip r:embed="rId4"/>
              </a:buBlip>
            </a:pPr>
            <a:endParaRPr lang="zh-CN" altLang="zh-CN" sz="2000">
              <a:solidFill>
                <a:schemeClr val="bg1"/>
              </a:solidFill>
              <a:latin typeface="Verdana" pitchFamily="34" charset="0"/>
              <a:cs typeface="Arial" pitchFamily="34" charset="0"/>
            </a:endParaRPr>
          </a:p>
        </p:txBody>
      </p:sp>
      <p:pic>
        <p:nvPicPr>
          <p:cNvPr id="40966" name="Picture 8" descr="The Emirates Academy of Hospitality Management.JPG"/>
          <p:cNvPicPr>
            <a:picLocks noChangeAspect="1"/>
          </p:cNvPicPr>
          <p:nvPr/>
        </p:nvPicPr>
        <p:blipFill>
          <a:blip r:embed="rId5"/>
          <a:srcRect/>
          <a:stretch>
            <a:fillRect/>
          </a:stretch>
        </p:blipFill>
        <p:spPr bwMode="auto">
          <a:xfrm>
            <a:off x="6010275" y="234950"/>
            <a:ext cx="2965450" cy="833438"/>
          </a:xfrm>
          <a:prstGeom prst="rect">
            <a:avLst/>
          </a:prstGeom>
          <a:noFill/>
          <a:ln w="9525">
            <a:noFill/>
            <a:miter lim="800000"/>
            <a:headEnd/>
            <a:tailEnd/>
          </a:ln>
        </p:spPr>
      </p:pic>
      <p:sp>
        <p:nvSpPr>
          <p:cNvPr id="40967" name="TextBox 5"/>
          <p:cNvSpPr txBox="1">
            <a:spLocks noChangeArrowheads="1"/>
          </p:cNvSpPr>
          <p:nvPr/>
        </p:nvSpPr>
        <p:spPr bwMode="auto">
          <a:xfrm>
            <a:off x="106363" y="3609975"/>
            <a:ext cx="8942387" cy="3368675"/>
          </a:xfrm>
          <a:prstGeom prst="rect">
            <a:avLst/>
          </a:prstGeom>
          <a:solidFill>
            <a:srgbClr val="857040"/>
          </a:solidFill>
          <a:ln w="9525">
            <a:noFill/>
            <a:miter lim="800000"/>
            <a:headEnd/>
            <a:tailEnd/>
          </a:ln>
        </p:spPr>
        <p:txBody>
          <a:bodyPr lIns="0" tIns="0" rIns="0" bIns="0"/>
          <a:lstStyle/>
          <a:p>
            <a:pPr marL="0" lvl="1" algn="just" defTabSz="889000">
              <a:spcAft>
                <a:spcPct val="25000"/>
              </a:spcAft>
            </a:pPr>
            <a:endParaRPr lang="en-US" altLang="zh-CN" sz="500" b="1">
              <a:solidFill>
                <a:schemeClr val="bg1"/>
              </a:solidFill>
              <a:latin typeface="Verdana" pitchFamily="34" charset="0"/>
            </a:endParaRPr>
          </a:p>
          <a:p>
            <a:pPr marL="0" lvl="1" algn="just" defTabSz="889000">
              <a:spcAft>
                <a:spcPct val="25000"/>
              </a:spcAft>
              <a:buFontTx/>
              <a:buBlip>
                <a:blip r:embed="rId4"/>
              </a:buBlip>
            </a:pPr>
            <a:r>
              <a:rPr lang="zh-CN" altLang="en-US" b="1">
                <a:solidFill>
                  <a:schemeClr val="bg1"/>
                </a:solidFill>
                <a:latin typeface="楷体" pitchFamily="49" charset="-122"/>
                <a:ea typeface="楷体" pitchFamily="49" charset="-122"/>
              </a:rPr>
              <a:t>成功完成：</a:t>
            </a:r>
          </a:p>
          <a:p>
            <a:pPr marL="685800" lvl="2" indent="-227013" algn="just" defTabSz="889000">
              <a:spcAft>
                <a:spcPct val="25000"/>
              </a:spcAft>
              <a:buFontTx/>
              <a:buBlip>
                <a:blip r:embed="rId4"/>
              </a:buBlip>
            </a:pPr>
            <a:r>
              <a:rPr lang="zh-CN" altLang="en-US" b="1">
                <a:solidFill>
                  <a:schemeClr val="bg1"/>
                </a:solidFill>
                <a:latin typeface="楷体" pitchFamily="49" charset="-122"/>
                <a:ea typeface="楷体" pitchFamily="49" charset="-122"/>
              </a:rPr>
              <a:t>高等教育 </a:t>
            </a:r>
            <a:r>
              <a:rPr lang="en-US" altLang="zh-CN" b="1">
                <a:solidFill>
                  <a:schemeClr val="bg1"/>
                </a:solidFill>
                <a:latin typeface="楷体" pitchFamily="49" charset="-122"/>
                <a:ea typeface="楷体" pitchFamily="49" charset="-122"/>
              </a:rPr>
              <a:t>[12</a:t>
            </a:r>
            <a:r>
              <a:rPr lang="zh-CN" altLang="en-US" b="1">
                <a:solidFill>
                  <a:schemeClr val="bg1"/>
                </a:solidFill>
                <a:latin typeface="楷体" pitchFamily="49" charset="-122"/>
                <a:ea typeface="楷体" pitchFamily="49" charset="-122"/>
              </a:rPr>
              <a:t>年</a:t>
            </a:r>
            <a:r>
              <a:rPr lang="en-US" altLang="zh-CN" b="1">
                <a:solidFill>
                  <a:schemeClr val="bg1"/>
                </a:solidFill>
                <a:latin typeface="楷体" pitchFamily="49" charset="-122"/>
                <a:ea typeface="楷体" pitchFamily="49" charset="-122"/>
              </a:rPr>
              <a:t>], </a:t>
            </a:r>
            <a:r>
              <a:rPr lang="en-US" altLang="zh-CN" sz="1600" b="1">
                <a:solidFill>
                  <a:schemeClr val="bg1"/>
                </a:solidFill>
                <a:latin typeface="Verdana" pitchFamily="34" charset="0"/>
                <a:ea typeface="楷体" pitchFamily="49" charset="-122"/>
              </a:rPr>
              <a:t>5</a:t>
            </a:r>
            <a:r>
              <a:rPr lang="en-US" altLang="zh-CN" b="1">
                <a:solidFill>
                  <a:schemeClr val="bg1"/>
                </a:solidFill>
                <a:latin typeface="楷体" pitchFamily="49" charset="-122"/>
                <a:ea typeface="楷体" pitchFamily="49" charset="-122"/>
              </a:rPr>
              <a:t> </a:t>
            </a:r>
            <a:r>
              <a:rPr lang="en-US" altLang="zh-CN" sz="1600" b="1">
                <a:solidFill>
                  <a:schemeClr val="bg1"/>
                </a:solidFill>
                <a:latin typeface="Verdana" pitchFamily="34" charset="0"/>
                <a:ea typeface="楷体" pitchFamily="49" charset="-122"/>
              </a:rPr>
              <a:t>GCSE (O-Levels) + 3 A-Levels </a:t>
            </a:r>
            <a:endParaRPr lang="en-US" altLang="zh-CN" b="1">
              <a:solidFill>
                <a:schemeClr val="bg1"/>
              </a:solidFill>
              <a:latin typeface="Verdana" pitchFamily="34" charset="0"/>
              <a:ea typeface="楷体" pitchFamily="49" charset="-122"/>
            </a:endParaRPr>
          </a:p>
          <a:p>
            <a:pPr marL="685800" lvl="2" indent="-227013" algn="just" defTabSz="889000">
              <a:spcAft>
                <a:spcPct val="25000"/>
              </a:spcAft>
              <a:buFontTx/>
              <a:buBlip>
                <a:blip r:embed="rId4"/>
              </a:buBlip>
            </a:pPr>
            <a:r>
              <a:rPr lang="zh-CN" altLang="en-US" b="1">
                <a:solidFill>
                  <a:schemeClr val="bg1"/>
                </a:solidFill>
                <a:latin typeface="楷体" pitchFamily="49" charset="-122"/>
                <a:ea typeface="楷体" pitchFamily="49" charset="-122"/>
              </a:rPr>
              <a:t>美国高中证明（最低平均成绩为</a:t>
            </a:r>
            <a:r>
              <a:rPr lang="en-US" altLang="zh-CN" b="1">
                <a:solidFill>
                  <a:schemeClr val="bg1"/>
                </a:solidFill>
                <a:latin typeface="楷体" pitchFamily="49" charset="-122"/>
                <a:ea typeface="楷体" pitchFamily="49" charset="-122"/>
              </a:rPr>
              <a:t>75%</a:t>
            </a:r>
            <a:r>
              <a:rPr lang="zh-CN" altLang="en-US" b="1">
                <a:solidFill>
                  <a:schemeClr val="bg1"/>
                </a:solidFill>
                <a:latin typeface="楷体" pitchFamily="49" charset="-122"/>
                <a:ea typeface="楷体" pitchFamily="49" charset="-122"/>
              </a:rPr>
              <a:t>）</a:t>
            </a:r>
          </a:p>
          <a:p>
            <a:pPr marL="685800" lvl="2" indent="-227013" algn="just" defTabSz="889000">
              <a:spcAft>
                <a:spcPct val="25000"/>
              </a:spcAft>
              <a:buFontTx/>
              <a:buBlip>
                <a:blip r:embed="rId4"/>
              </a:buBlip>
            </a:pPr>
            <a:r>
              <a:rPr lang="en-GB" altLang="zh-CN" sz="1600" b="1">
                <a:solidFill>
                  <a:schemeClr val="bg1"/>
                </a:solidFill>
                <a:latin typeface="Verdana" pitchFamily="34" charset="0"/>
                <a:ea typeface="楷体" pitchFamily="49" charset="-122"/>
              </a:rPr>
              <a:t>International Baccalaureate (IB) </a:t>
            </a:r>
            <a:r>
              <a:rPr lang="zh-CN" altLang="en-US" b="1">
                <a:solidFill>
                  <a:schemeClr val="bg1"/>
                </a:solidFill>
                <a:latin typeface="楷体" pitchFamily="49" charset="-122"/>
                <a:ea typeface="楷体" pitchFamily="49" charset="-122"/>
              </a:rPr>
              <a:t>证书</a:t>
            </a:r>
            <a:endParaRPr lang="en-GB" altLang="zh-CN" b="1">
              <a:solidFill>
                <a:schemeClr val="bg1"/>
              </a:solidFill>
              <a:latin typeface="楷体" pitchFamily="49" charset="-122"/>
              <a:ea typeface="楷体" pitchFamily="49" charset="-122"/>
            </a:endParaRPr>
          </a:p>
          <a:p>
            <a:pPr marL="685800" lvl="2" indent="-227013" algn="just" defTabSz="889000">
              <a:spcAft>
                <a:spcPct val="25000"/>
              </a:spcAft>
            </a:pPr>
            <a:endParaRPr lang="zh-CN" altLang="en-US" sz="600" b="1">
              <a:solidFill>
                <a:schemeClr val="bg1"/>
              </a:solidFill>
              <a:latin typeface="楷体" pitchFamily="49" charset="-122"/>
              <a:ea typeface="楷体" pitchFamily="49" charset="-122"/>
            </a:endParaRPr>
          </a:p>
          <a:p>
            <a:pPr marL="0" lvl="1" algn="just" defTabSz="889000">
              <a:spcAft>
                <a:spcPct val="25000"/>
              </a:spcAft>
              <a:buFontTx/>
              <a:buBlip>
                <a:blip r:embed="rId4"/>
              </a:buBlip>
            </a:pPr>
            <a:r>
              <a:rPr lang="zh-CN" altLang="en-US" b="1">
                <a:solidFill>
                  <a:schemeClr val="bg1"/>
                </a:solidFill>
                <a:latin typeface="楷体" pitchFamily="49" charset="-122"/>
                <a:ea typeface="楷体" pitchFamily="49" charset="-122"/>
              </a:rPr>
              <a:t>托福（机考） </a:t>
            </a:r>
            <a:r>
              <a:rPr lang="en-US" altLang="zh-CN" b="1">
                <a:solidFill>
                  <a:schemeClr val="bg1"/>
                </a:solidFill>
                <a:latin typeface="楷体" pitchFamily="49" charset="-122"/>
                <a:ea typeface="楷体" pitchFamily="49" charset="-122"/>
              </a:rPr>
              <a:t>61</a:t>
            </a:r>
            <a:r>
              <a:rPr lang="zh-CN" altLang="en-US" b="1">
                <a:solidFill>
                  <a:schemeClr val="bg1"/>
                </a:solidFill>
                <a:latin typeface="楷体" pitchFamily="49" charset="-122"/>
                <a:ea typeface="楷体" pitchFamily="49" charset="-122"/>
              </a:rPr>
              <a:t>分， 笔试 </a:t>
            </a:r>
            <a:r>
              <a:rPr lang="en-US" altLang="zh-CN" b="1">
                <a:solidFill>
                  <a:schemeClr val="bg1"/>
                </a:solidFill>
                <a:latin typeface="楷体" pitchFamily="49" charset="-122"/>
                <a:ea typeface="楷体" pitchFamily="49" charset="-122"/>
              </a:rPr>
              <a:t>500</a:t>
            </a:r>
            <a:r>
              <a:rPr lang="zh-CN" altLang="en-US" b="1">
                <a:solidFill>
                  <a:schemeClr val="bg1"/>
                </a:solidFill>
                <a:latin typeface="楷体" pitchFamily="49" charset="-122"/>
                <a:ea typeface="楷体" pitchFamily="49" charset="-122"/>
              </a:rPr>
              <a:t>分 或雅思 </a:t>
            </a:r>
            <a:r>
              <a:rPr lang="en-US" altLang="zh-CN" b="1">
                <a:solidFill>
                  <a:schemeClr val="bg1"/>
                </a:solidFill>
                <a:latin typeface="楷体" pitchFamily="49" charset="-122"/>
                <a:ea typeface="楷体" pitchFamily="49" charset="-122"/>
              </a:rPr>
              <a:t>5.0</a:t>
            </a:r>
          </a:p>
          <a:p>
            <a:pPr marL="0" lvl="1" algn="just" defTabSz="889000">
              <a:spcAft>
                <a:spcPct val="25000"/>
              </a:spcAft>
              <a:buFontTx/>
              <a:buBlip>
                <a:blip r:embed="rId4"/>
              </a:buBlip>
            </a:pPr>
            <a:endParaRPr lang="en-US" altLang="zh-CN" sz="600" b="1">
              <a:solidFill>
                <a:schemeClr val="bg1"/>
              </a:solidFill>
              <a:latin typeface="楷体" pitchFamily="49" charset="-122"/>
              <a:ea typeface="楷体" pitchFamily="49" charset="-122"/>
            </a:endParaRPr>
          </a:p>
          <a:p>
            <a:pPr marL="0" lvl="1" algn="just" defTabSz="889000">
              <a:spcAft>
                <a:spcPct val="25000"/>
              </a:spcAft>
              <a:buFontTx/>
              <a:buBlip>
                <a:blip r:embed="rId4"/>
              </a:buBlip>
            </a:pPr>
            <a:r>
              <a:rPr lang="zh-CN" altLang="en-US" b="1">
                <a:solidFill>
                  <a:schemeClr val="bg1"/>
                </a:solidFill>
                <a:latin typeface="楷体" pitchFamily="49" charset="-122"/>
                <a:ea typeface="楷体" pitchFamily="49" charset="-122"/>
              </a:rPr>
              <a:t>成功通过面试</a:t>
            </a:r>
            <a:r>
              <a:rPr lang="en-GB" altLang="zh-CN" b="1">
                <a:solidFill>
                  <a:schemeClr val="bg1"/>
                </a:solidFill>
                <a:latin typeface="楷体" pitchFamily="49" charset="-122"/>
                <a:ea typeface="楷体" pitchFamily="49" charset="-122"/>
              </a:rPr>
              <a:t> </a:t>
            </a:r>
          </a:p>
          <a:p>
            <a:pPr marL="0" lvl="1" algn="just" defTabSz="889000">
              <a:spcAft>
                <a:spcPct val="25000"/>
              </a:spcAft>
            </a:pPr>
            <a:endParaRPr lang="zh-CN" altLang="en-US" sz="600" b="1">
              <a:solidFill>
                <a:schemeClr val="bg1"/>
              </a:solidFill>
              <a:latin typeface="楷体" pitchFamily="49" charset="-122"/>
              <a:ea typeface="楷体" pitchFamily="49" charset="-122"/>
            </a:endParaRPr>
          </a:p>
          <a:p>
            <a:pPr marL="0" lvl="1" defTabSz="889000">
              <a:spcAft>
                <a:spcPct val="25000"/>
              </a:spcAft>
              <a:buFontTx/>
              <a:buBlip>
                <a:blip r:embed="rId4"/>
              </a:buBlip>
            </a:pPr>
            <a:r>
              <a:rPr lang="zh-CN" altLang="en-US" b="1">
                <a:solidFill>
                  <a:schemeClr val="bg1"/>
                </a:solidFill>
                <a:latin typeface="楷体" pitchFamily="49" charset="-122"/>
                <a:ea typeface="楷体" pitchFamily="49" charset="-122"/>
              </a:rPr>
              <a:t>入学时间： </a:t>
            </a:r>
          </a:p>
          <a:p>
            <a:pPr marL="685800" lvl="2" indent="-227013" defTabSz="889000">
              <a:spcAft>
                <a:spcPct val="25000"/>
              </a:spcAft>
              <a:buFontTx/>
              <a:buBlip>
                <a:blip r:embed="rId4"/>
              </a:buBlip>
            </a:pPr>
            <a:r>
              <a:rPr lang="zh-CN" altLang="en-US" b="1">
                <a:solidFill>
                  <a:schemeClr val="bg1"/>
                </a:solidFill>
                <a:latin typeface="楷体" pitchFamily="49" charset="-122"/>
                <a:ea typeface="楷体" pitchFamily="49" charset="-122"/>
              </a:rPr>
              <a:t>一月、 四月、 九月</a:t>
            </a:r>
          </a:p>
          <a:p>
            <a:pPr defTabSz="889000"/>
            <a:endParaRPr lang="en-GB" altLang="zh-CN" sz="2800">
              <a:ea typeface="楷体" pitchFamily="49" charset="-122"/>
            </a:endParaRPr>
          </a:p>
          <a:p>
            <a:pPr marL="0" lvl="1" algn="just" defTabSz="889000">
              <a:spcAft>
                <a:spcPct val="25000"/>
              </a:spcAft>
              <a:buFontTx/>
              <a:buBlip>
                <a:blip r:embed="rId4"/>
              </a:buBlip>
            </a:pPr>
            <a:endParaRPr lang="zh-CN" altLang="en-US" b="1">
              <a:solidFill>
                <a:schemeClr val="bg1"/>
              </a:solidFill>
              <a:latin typeface="Verdana" pitchFamily="34" charset="0"/>
              <a:ea typeface="楷体" pitchFamily="49" charset="-122"/>
            </a:endParaRPr>
          </a:p>
          <a:p>
            <a:pPr marL="0" lvl="1" algn="just" defTabSz="889000">
              <a:spcAft>
                <a:spcPct val="25000"/>
              </a:spcAft>
              <a:buFontTx/>
              <a:buBlip>
                <a:blip r:embed="rId4"/>
              </a:buBlip>
            </a:pPr>
            <a:endParaRPr lang="zh-CN" altLang="en-US" b="1">
              <a:solidFill>
                <a:schemeClr val="bg1"/>
              </a:solidFill>
              <a:latin typeface="Verdana" pitchFamily="34" charset="0"/>
              <a:ea typeface="楷体" pitchFamily="49" charset="-122"/>
            </a:endParaRPr>
          </a:p>
          <a:p>
            <a:pPr marL="0" lvl="1" algn="just" defTabSz="889000">
              <a:spcAft>
                <a:spcPct val="25000"/>
              </a:spcAft>
            </a:pPr>
            <a:endParaRPr lang="zh-CN" altLang="en-US" b="1">
              <a:solidFill>
                <a:schemeClr val="bg1"/>
              </a:solidFill>
              <a:latin typeface="Verdana" pitchFamily="34" charset="0"/>
              <a:ea typeface="楷体" pitchFamily="49" charset="-122"/>
            </a:endParaRPr>
          </a:p>
          <a:p>
            <a:pPr marL="0" lvl="1" defTabSz="889000">
              <a:spcAft>
                <a:spcPct val="25000"/>
              </a:spcAft>
              <a:buFontTx/>
              <a:buBlip>
                <a:blip r:embed="rId4"/>
              </a:buBlip>
            </a:pPr>
            <a:endParaRPr lang="en-US" altLang="zh-CN" sz="2000" b="1">
              <a:solidFill>
                <a:schemeClr val="bg1"/>
              </a:solidFill>
              <a:ea typeface="楷体" pitchFamily="49" charset="-122"/>
            </a:endParaRPr>
          </a:p>
        </p:txBody>
      </p:sp>
      <p:pic>
        <p:nvPicPr>
          <p:cNvPr id="40968" name="Picture 6" descr="493.jpg"/>
          <p:cNvPicPr>
            <a:picLocks noChangeAspect="1"/>
          </p:cNvPicPr>
          <p:nvPr/>
        </p:nvPicPr>
        <p:blipFill>
          <a:blip r:embed="rId6"/>
          <a:srcRect t="17273" r="3392" b="9689"/>
          <a:stretch>
            <a:fillRect/>
          </a:stretch>
        </p:blipFill>
        <p:spPr bwMode="auto">
          <a:xfrm>
            <a:off x="3175" y="1576388"/>
            <a:ext cx="9140825" cy="2033587"/>
          </a:xfrm>
          <a:prstGeom prst="rect">
            <a:avLst/>
          </a:prstGeom>
          <a:noFill/>
          <a:ln w="9525">
            <a:noFill/>
            <a:miter lim="800000"/>
            <a:headEnd/>
            <a:tailEnd/>
          </a:ln>
        </p:spPr>
      </p:pic>
      <p:sp>
        <p:nvSpPr>
          <p:cNvPr id="40969" name="TextBox 4"/>
          <p:cNvSpPr txBox="1">
            <a:spLocks noChangeArrowheads="1"/>
          </p:cNvSpPr>
          <p:nvPr/>
        </p:nvSpPr>
        <p:spPr bwMode="auto">
          <a:xfrm>
            <a:off x="0" y="1111250"/>
            <a:ext cx="9155113" cy="606425"/>
          </a:xfrm>
          <a:prstGeom prst="rect">
            <a:avLst/>
          </a:prstGeom>
          <a:solidFill>
            <a:srgbClr val="857040"/>
          </a:solidFill>
          <a:ln w="9525">
            <a:noFill/>
            <a:miter lim="800000"/>
            <a:headEnd/>
            <a:tailEnd/>
          </a:ln>
        </p:spPr>
        <p:txBody>
          <a:bodyPr lIns="180000" tIns="0" rIns="0" bIns="0" anchor="ctr"/>
          <a:lstStyle/>
          <a:p>
            <a:pPr algn="ctr">
              <a:spcAft>
                <a:spcPts val="1800"/>
              </a:spcAft>
            </a:pPr>
            <a:r>
              <a:rPr lang="zh-CN" altLang="en-US" sz="2800" b="1">
                <a:solidFill>
                  <a:schemeClr val="bg1"/>
                </a:solidFill>
                <a:latin typeface="楷体" pitchFamily="49" charset="-122"/>
                <a:ea typeface="楷体" pitchFamily="49" charset="-122"/>
              </a:rPr>
              <a:t>国际酒店工商管理学士学位入学要求</a:t>
            </a:r>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3" descr="Jumeirah Group_logo_English.eps"/>
          <p:cNvPicPr>
            <a:picLocks noChangeAspect="1"/>
          </p:cNvPicPr>
          <p:nvPr/>
        </p:nvPicPr>
        <p:blipFill>
          <a:blip r:embed="rId2"/>
          <a:srcRect/>
          <a:stretch>
            <a:fillRect/>
          </a:stretch>
        </p:blipFill>
        <p:spPr bwMode="auto">
          <a:xfrm>
            <a:off x="336550" y="234950"/>
            <a:ext cx="1436688" cy="635000"/>
          </a:xfrm>
          <a:prstGeom prst="rect">
            <a:avLst/>
          </a:prstGeom>
          <a:noFill/>
          <a:ln w="9525">
            <a:noFill/>
            <a:miter lim="800000"/>
            <a:headEnd/>
            <a:tailEnd/>
          </a:ln>
        </p:spPr>
      </p:pic>
      <p:pic>
        <p:nvPicPr>
          <p:cNvPr id="58371" name="Picture 4" descr="The Emirates Academy of Hospitality Management.JPG"/>
          <p:cNvPicPr>
            <a:picLocks noChangeAspect="1"/>
          </p:cNvPicPr>
          <p:nvPr/>
        </p:nvPicPr>
        <p:blipFill>
          <a:blip r:embed="rId3"/>
          <a:srcRect/>
          <a:stretch>
            <a:fillRect/>
          </a:stretch>
        </p:blipFill>
        <p:spPr bwMode="auto">
          <a:xfrm>
            <a:off x="6010275" y="234950"/>
            <a:ext cx="2965450" cy="833438"/>
          </a:xfrm>
          <a:prstGeom prst="rect">
            <a:avLst/>
          </a:prstGeom>
          <a:noFill/>
          <a:ln w="9525">
            <a:noFill/>
            <a:miter lim="800000"/>
            <a:headEnd/>
            <a:tailEnd/>
          </a:ln>
        </p:spPr>
      </p:pic>
      <p:sp>
        <p:nvSpPr>
          <p:cNvPr id="58372" name="TextBox 4"/>
          <p:cNvSpPr txBox="1">
            <a:spLocks noChangeArrowheads="1"/>
          </p:cNvSpPr>
          <p:nvPr/>
        </p:nvSpPr>
        <p:spPr bwMode="auto">
          <a:xfrm>
            <a:off x="0" y="4052888"/>
            <a:ext cx="9144000" cy="2805112"/>
          </a:xfrm>
          <a:prstGeom prst="rect">
            <a:avLst/>
          </a:prstGeom>
          <a:solidFill>
            <a:srgbClr val="857040"/>
          </a:solidFill>
          <a:ln w="9525">
            <a:noFill/>
            <a:miter lim="800000"/>
            <a:headEnd/>
            <a:tailEnd/>
          </a:ln>
        </p:spPr>
        <p:txBody>
          <a:bodyPr lIns="180000" tIns="0" rIns="180000" bIns="0" anchor="ctr"/>
          <a:lstStyle/>
          <a:p>
            <a:pPr algn="ctr">
              <a:spcBef>
                <a:spcPts val="1200"/>
              </a:spcBef>
            </a:pPr>
            <a:endParaRPr lang="en-US" altLang="zh-CN" sz="2000" b="1" dirty="0">
              <a:solidFill>
                <a:schemeClr val="bg1"/>
              </a:solidFill>
              <a:latin typeface="楷体" pitchFamily="49" charset="-122"/>
              <a:ea typeface="楷体" pitchFamily="49" charset="-122"/>
            </a:endParaRPr>
          </a:p>
          <a:p>
            <a:pPr lvl="2">
              <a:spcAft>
                <a:spcPct val="25000"/>
              </a:spcAft>
            </a:pPr>
            <a:endParaRPr lang="zh-CN" altLang="en-US" sz="2000" b="1" dirty="0">
              <a:solidFill>
                <a:schemeClr val="bg1"/>
              </a:solidFill>
              <a:latin typeface="楷体" pitchFamily="49" charset="-122"/>
              <a:ea typeface="楷体" pitchFamily="49" charset="-122"/>
            </a:endParaRPr>
          </a:p>
          <a:p>
            <a:pPr>
              <a:spcBef>
                <a:spcPct val="20000"/>
              </a:spcBef>
            </a:pPr>
            <a:endParaRPr lang="en-US" altLang="zh-CN" sz="1900" dirty="0">
              <a:solidFill>
                <a:schemeClr val="bg1"/>
              </a:solidFill>
              <a:ea typeface="楷体" pitchFamily="49" charset="-122"/>
            </a:endParaRPr>
          </a:p>
        </p:txBody>
      </p:sp>
      <p:pic>
        <p:nvPicPr>
          <p:cNvPr id="58373" name="Picture 9" descr="S:\12 - MARKETING\AGENT PACK\Images\Auditorium.jpg"/>
          <p:cNvPicPr>
            <a:picLocks noChangeAspect="1" noChangeArrowheads="1"/>
          </p:cNvPicPr>
          <p:nvPr/>
        </p:nvPicPr>
        <p:blipFill>
          <a:blip r:embed="rId4"/>
          <a:srcRect t="49396" b="1064"/>
          <a:stretch>
            <a:fillRect/>
          </a:stretch>
        </p:blipFill>
        <p:spPr bwMode="auto">
          <a:xfrm>
            <a:off x="0" y="1282700"/>
            <a:ext cx="9144000" cy="5130800"/>
          </a:xfrm>
          <a:prstGeom prst="rect">
            <a:avLst/>
          </a:prstGeom>
          <a:noFill/>
          <a:ln w="9525">
            <a:noFill/>
            <a:miter lim="800000"/>
            <a:headEnd/>
            <a:tailEnd/>
          </a:ln>
        </p:spPr>
      </p:pic>
      <p:sp>
        <p:nvSpPr>
          <p:cNvPr id="6" name="TextBox 5"/>
          <p:cNvSpPr txBox="1"/>
          <p:nvPr/>
        </p:nvSpPr>
        <p:spPr>
          <a:xfrm>
            <a:off x="0" y="1282700"/>
            <a:ext cx="1536700" cy="461665"/>
          </a:xfrm>
          <a:prstGeom prst="rect">
            <a:avLst/>
          </a:prstGeom>
          <a:solidFill>
            <a:schemeClr val="tx2">
              <a:lumMod val="10000"/>
              <a:lumOff val="90000"/>
            </a:schemeClr>
          </a:solidFill>
        </p:spPr>
        <p:txBody>
          <a:bodyPr wrap="square" rtlCol="0">
            <a:spAutoFit/>
          </a:bodyPr>
          <a:lstStyle/>
          <a:p>
            <a:r>
              <a:rPr lang="zh-CN" altLang="en-US" sz="2400" dirty="0" smtClean="0"/>
              <a:t>会议中心</a:t>
            </a:r>
            <a:endParaRPr lang="zh-CN" altLang="en-US" sz="2400" dirty="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Jumeirah Group_logo_English.eps"/>
          <p:cNvPicPr>
            <a:picLocks noChangeAspect="1"/>
          </p:cNvPicPr>
          <p:nvPr/>
        </p:nvPicPr>
        <p:blipFill>
          <a:blip r:embed="rId2"/>
          <a:srcRect/>
          <a:stretch>
            <a:fillRect/>
          </a:stretch>
        </p:blipFill>
        <p:spPr bwMode="auto">
          <a:xfrm>
            <a:off x="336550" y="234950"/>
            <a:ext cx="1436688" cy="635000"/>
          </a:xfrm>
          <a:prstGeom prst="rect">
            <a:avLst/>
          </a:prstGeom>
          <a:noFill/>
          <a:ln w="9525">
            <a:noFill/>
            <a:miter lim="800000"/>
            <a:headEnd/>
            <a:tailEnd/>
          </a:ln>
        </p:spPr>
      </p:pic>
      <p:pic>
        <p:nvPicPr>
          <p:cNvPr id="6" name="Picture 4" descr="The Emirates Academy of Hospitality Management.JPG"/>
          <p:cNvPicPr>
            <a:picLocks noChangeAspect="1"/>
          </p:cNvPicPr>
          <p:nvPr/>
        </p:nvPicPr>
        <p:blipFill>
          <a:blip r:embed="rId3"/>
          <a:srcRect/>
          <a:stretch>
            <a:fillRect/>
          </a:stretch>
        </p:blipFill>
        <p:spPr bwMode="auto">
          <a:xfrm>
            <a:off x="6010275" y="234950"/>
            <a:ext cx="2965450" cy="833438"/>
          </a:xfrm>
          <a:prstGeom prst="rect">
            <a:avLst/>
          </a:prstGeom>
          <a:noFill/>
          <a:ln w="9525">
            <a:noFill/>
            <a:miter lim="800000"/>
            <a:headEnd/>
            <a:tailEnd/>
          </a:ln>
        </p:spPr>
      </p:pic>
      <p:pic>
        <p:nvPicPr>
          <p:cNvPr id="4" name="Picture 2"/>
          <p:cNvPicPr>
            <a:picLocks noChangeAspect="1" noChangeArrowheads="1"/>
          </p:cNvPicPr>
          <p:nvPr/>
        </p:nvPicPr>
        <p:blipFill>
          <a:blip r:embed="rId4"/>
          <a:srcRect/>
          <a:stretch>
            <a:fillRect/>
          </a:stretch>
        </p:blipFill>
        <p:spPr bwMode="auto">
          <a:xfrm>
            <a:off x="377796" y="1060450"/>
            <a:ext cx="8358246" cy="5559446"/>
          </a:xfrm>
          <a:prstGeom prst="rect">
            <a:avLst/>
          </a:prstGeom>
          <a:noFill/>
          <a:ln w="9525">
            <a:noFill/>
            <a:miter lim="800000"/>
            <a:headEnd/>
            <a:tailEnd/>
          </a:ln>
          <a:effectLst/>
        </p:spPr>
      </p:pic>
      <p:sp>
        <p:nvSpPr>
          <p:cNvPr id="7" name="文字方塊 3"/>
          <p:cNvSpPr txBox="1"/>
          <p:nvPr/>
        </p:nvSpPr>
        <p:spPr>
          <a:xfrm>
            <a:off x="548330" y="1077367"/>
            <a:ext cx="1674170" cy="523220"/>
          </a:xfrm>
          <a:prstGeom prst="rect">
            <a:avLst/>
          </a:prstGeom>
          <a:solidFill>
            <a:schemeClr val="tx2">
              <a:lumMod val="10000"/>
              <a:lumOff val="90000"/>
            </a:schemeClr>
          </a:solidFill>
        </p:spPr>
        <p:txBody>
          <a:bodyPr wrap="square" rtlCol="0">
            <a:spAutoFit/>
          </a:bodyPr>
          <a:lstStyle/>
          <a:p>
            <a:r>
              <a:rPr kumimoji="1" lang="zh-TW" altLang="en-US" sz="2800" dirty="0" smtClean="0"/>
              <a:t>上課情況</a:t>
            </a:r>
            <a:endParaRPr kumimoji="1" lang="zh-TW" altLang="en-US" sz="28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Jumeirah Group_logo_English.eps"/>
          <p:cNvPicPr>
            <a:picLocks noChangeAspect="1"/>
          </p:cNvPicPr>
          <p:nvPr/>
        </p:nvPicPr>
        <p:blipFill>
          <a:blip r:embed="rId2"/>
          <a:srcRect/>
          <a:stretch>
            <a:fillRect/>
          </a:stretch>
        </p:blipFill>
        <p:spPr bwMode="auto">
          <a:xfrm>
            <a:off x="336550" y="234950"/>
            <a:ext cx="1436688" cy="635000"/>
          </a:xfrm>
          <a:prstGeom prst="rect">
            <a:avLst/>
          </a:prstGeom>
          <a:noFill/>
          <a:ln w="9525">
            <a:noFill/>
            <a:miter lim="800000"/>
            <a:headEnd/>
            <a:tailEnd/>
          </a:ln>
        </p:spPr>
      </p:pic>
      <p:pic>
        <p:nvPicPr>
          <p:cNvPr id="6" name="Picture 4" descr="The Emirates Academy of Hospitality Management.JPG"/>
          <p:cNvPicPr>
            <a:picLocks noChangeAspect="1"/>
          </p:cNvPicPr>
          <p:nvPr/>
        </p:nvPicPr>
        <p:blipFill>
          <a:blip r:embed="rId3"/>
          <a:srcRect/>
          <a:stretch>
            <a:fillRect/>
          </a:stretch>
        </p:blipFill>
        <p:spPr bwMode="auto">
          <a:xfrm>
            <a:off x="6010275" y="234950"/>
            <a:ext cx="2965450" cy="833438"/>
          </a:xfrm>
          <a:prstGeom prst="rect">
            <a:avLst/>
          </a:prstGeom>
          <a:noFill/>
          <a:ln w="9525">
            <a:noFill/>
            <a:miter lim="800000"/>
            <a:headEnd/>
            <a:tailEnd/>
          </a:ln>
        </p:spPr>
      </p:pic>
      <p:pic>
        <p:nvPicPr>
          <p:cNvPr id="4" name="Picture 2"/>
          <p:cNvPicPr>
            <a:picLocks noChangeAspect="1" noChangeArrowheads="1"/>
          </p:cNvPicPr>
          <p:nvPr/>
        </p:nvPicPr>
        <p:blipFill>
          <a:blip r:embed="rId4"/>
          <a:srcRect/>
          <a:stretch>
            <a:fillRect/>
          </a:stretch>
        </p:blipFill>
        <p:spPr bwMode="auto">
          <a:xfrm>
            <a:off x="314296" y="1068388"/>
            <a:ext cx="8501090" cy="5432408"/>
          </a:xfrm>
          <a:prstGeom prst="rect">
            <a:avLst/>
          </a:prstGeom>
          <a:noFill/>
          <a:ln w="9525">
            <a:noFill/>
            <a:miter lim="800000"/>
            <a:headEnd/>
            <a:tailEnd/>
          </a:ln>
          <a:effectLst/>
        </p:spPr>
      </p:pic>
      <p:sp>
        <p:nvSpPr>
          <p:cNvPr id="7" name="TextBox 6"/>
          <p:cNvSpPr txBox="1"/>
          <p:nvPr/>
        </p:nvSpPr>
        <p:spPr>
          <a:xfrm>
            <a:off x="336550" y="1059934"/>
            <a:ext cx="3254403" cy="523220"/>
          </a:xfrm>
          <a:prstGeom prst="rect">
            <a:avLst/>
          </a:prstGeom>
          <a:solidFill>
            <a:schemeClr val="accent1">
              <a:lumMod val="20000"/>
              <a:lumOff val="80000"/>
            </a:schemeClr>
          </a:solidFill>
        </p:spPr>
        <p:txBody>
          <a:bodyPr wrap="square" rtlCol="0">
            <a:spAutoFit/>
          </a:bodyPr>
          <a:lstStyle/>
          <a:p>
            <a:r>
              <a:rPr lang="zh-CN" altLang="en-US" sz="2800" dirty="0" smtClean="0"/>
              <a:t>餐饮预备课（茶饮）</a:t>
            </a:r>
            <a:endParaRPr lang="zh-CN" altLang="en-US" sz="28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Jumeirah Group_logo_English.eps"/>
          <p:cNvPicPr>
            <a:picLocks noChangeAspect="1"/>
          </p:cNvPicPr>
          <p:nvPr/>
        </p:nvPicPr>
        <p:blipFill>
          <a:blip r:embed="rId2"/>
          <a:srcRect/>
          <a:stretch>
            <a:fillRect/>
          </a:stretch>
        </p:blipFill>
        <p:spPr bwMode="auto">
          <a:xfrm>
            <a:off x="336550" y="234950"/>
            <a:ext cx="1436688" cy="635000"/>
          </a:xfrm>
          <a:prstGeom prst="rect">
            <a:avLst/>
          </a:prstGeom>
          <a:noFill/>
          <a:ln w="9525">
            <a:noFill/>
            <a:miter lim="800000"/>
            <a:headEnd/>
            <a:tailEnd/>
          </a:ln>
        </p:spPr>
      </p:pic>
      <p:pic>
        <p:nvPicPr>
          <p:cNvPr id="6" name="Picture 4" descr="The Emirates Academy of Hospitality Management.JPG"/>
          <p:cNvPicPr>
            <a:picLocks noChangeAspect="1"/>
          </p:cNvPicPr>
          <p:nvPr/>
        </p:nvPicPr>
        <p:blipFill>
          <a:blip r:embed="rId3"/>
          <a:srcRect/>
          <a:stretch>
            <a:fillRect/>
          </a:stretch>
        </p:blipFill>
        <p:spPr bwMode="auto">
          <a:xfrm>
            <a:off x="6010275" y="234950"/>
            <a:ext cx="2965450" cy="833438"/>
          </a:xfrm>
          <a:prstGeom prst="rect">
            <a:avLst/>
          </a:prstGeom>
          <a:noFill/>
          <a:ln w="9525">
            <a:noFill/>
            <a:miter lim="800000"/>
            <a:headEnd/>
            <a:tailEnd/>
          </a:ln>
        </p:spPr>
      </p:pic>
      <p:pic>
        <p:nvPicPr>
          <p:cNvPr id="4" name="Picture 2"/>
          <p:cNvPicPr>
            <a:picLocks noChangeAspect="1" noChangeArrowheads="1"/>
          </p:cNvPicPr>
          <p:nvPr/>
        </p:nvPicPr>
        <p:blipFill>
          <a:blip r:embed="rId4"/>
          <a:srcRect/>
          <a:stretch>
            <a:fillRect/>
          </a:stretch>
        </p:blipFill>
        <p:spPr bwMode="auto">
          <a:xfrm>
            <a:off x="344458" y="1066784"/>
            <a:ext cx="8358214" cy="5461016"/>
          </a:xfrm>
          <a:prstGeom prst="rect">
            <a:avLst/>
          </a:prstGeom>
          <a:noFill/>
          <a:ln w="9525">
            <a:noFill/>
            <a:miter lim="800000"/>
            <a:headEnd/>
            <a:tailEnd/>
          </a:ln>
          <a:effectLst/>
        </p:spPr>
      </p:pic>
      <p:sp>
        <p:nvSpPr>
          <p:cNvPr id="7" name="TextBox 6"/>
          <p:cNvSpPr txBox="1"/>
          <p:nvPr/>
        </p:nvSpPr>
        <p:spPr>
          <a:xfrm>
            <a:off x="344458" y="1066784"/>
            <a:ext cx="3176618" cy="523220"/>
          </a:xfrm>
          <a:prstGeom prst="rect">
            <a:avLst/>
          </a:prstGeom>
          <a:solidFill>
            <a:schemeClr val="tx2">
              <a:lumMod val="10000"/>
              <a:lumOff val="90000"/>
            </a:schemeClr>
          </a:solidFill>
        </p:spPr>
        <p:txBody>
          <a:bodyPr wrap="square" rtlCol="0">
            <a:spAutoFit/>
          </a:bodyPr>
          <a:lstStyle/>
          <a:p>
            <a:r>
              <a:rPr lang="zh-CN" altLang="en-US" sz="2800" dirty="0" smtClean="0"/>
              <a:t>餐饮预备课（糕点）</a:t>
            </a:r>
            <a:endParaRPr lang="zh-CN" altLang="en-US" sz="28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Jumeirah Group_logo_English.eps"/>
          <p:cNvPicPr>
            <a:picLocks noChangeAspect="1"/>
          </p:cNvPicPr>
          <p:nvPr/>
        </p:nvPicPr>
        <p:blipFill>
          <a:blip r:embed="rId2"/>
          <a:srcRect/>
          <a:stretch>
            <a:fillRect/>
          </a:stretch>
        </p:blipFill>
        <p:spPr bwMode="auto">
          <a:xfrm>
            <a:off x="336550" y="234950"/>
            <a:ext cx="1436688" cy="635000"/>
          </a:xfrm>
          <a:prstGeom prst="rect">
            <a:avLst/>
          </a:prstGeom>
          <a:noFill/>
          <a:ln w="9525">
            <a:noFill/>
            <a:miter lim="800000"/>
            <a:headEnd/>
            <a:tailEnd/>
          </a:ln>
        </p:spPr>
      </p:pic>
      <p:pic>
        <p:nvPicPr>
          <p:cNvPr id="27651" name="Picture 4" descr="The Emirates Academy of Hospitality Management.JPG"/>
          <p:cNvPicPr>
            <a:picLocks noChangeAspect="1"/>
          </p:cNvPicPr>
          <p:nvPr/>
        </p:nvPicPr>
        <p:blipFill>
          <a:blip r:embed="rId3"/>
          <a:srcRect/>
          <a:stretch>
            <a:fillRect/>
          </a:stretch>
        </p:blipFill>
        <p:spPr bwMode="auto">
          <a:xfrm>
            <a:off x="6010275" y="234950"/>
            <a:ext cx="2965450" cy="833438"/>
          </a:xfrm>
          <a:prstGeom prst="rect">
            <a:avLst/>
          </a:prstGeom>
          <a:noFill/>
          <a:ln w="9525">
            <a:noFill/>
            <a:miter lim="800000"/>
            <a:headEnd/>
            <a:tailEnd/>
          </a:ln>
        </p:spPr>
      </p:pic>
      <p:sp>
        <p:nvSpPr>
          <p:cNvPr id="4" name="内容占位符 2"/>
          <p:cNvSpPr txBox="1">
            <a:spLocks/>
          </p:cNvSpPr>
          <p:nvPr/>
        </p:nvSpPr>
        <p:spPr>
          <a:xfrm>
            <a:off x="530252" y="1068388"/>
            <a:ext cx="8042276" cy="5440608"/>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ts val="300"/>
              </a:spcBef>
              <a:spcAft>
                <a:spcPts val="0"/>
              </a:spcAft>
              <a:buClr>
                <a:schemeClr val="accent1">
                  <a:lumMod val="60000"/>
                  <a:lumOff val="40000"/>
                </a:schemeClr>
              </a:buClr>
              <a:buSzPct val="110000"/>
              <a:buFont typeface="Wingdings 2" pitchFamily="18" charset="2"/>
              <a:buNone/>
              <a:tabLst/>
              <a:defRPr/>
            </a:pPr>
            <a:r>
              <a:rPr kumimoji="1" lang="zh-CN" altLang="en-US" sz="2400" b="1" i="0" u="none" strike="noStrike" kern="1200" cap="none" spc="0" normalizeH="0" baseline="0" noProof="0" dirty="0" smtClean="0">
                <a:ln>
                  <a:noFill/>
                </a:ln>
                <a:effectLst/>
                <a:uLnTx/>
                <a:uFillTx/>
                <a:latin typeface="+mn-lt"/>
                <a:ea typeface="+mn-ea"/>
                <a:cs typeface="+mn-cs"/>
              </a:rPr>
              <a:t>旗下的业务还包括：阿联酋酒店管理学院，卓美亚 </a:t>
            </a:r>
            <a:r>
              <a:rPr kumimoji="1" lang="en-US" altLang="zh-CN" sz="2400" b="1" i="0" u="none" strike="noStrike" kern="1200" cap="none" spc="0" normalizeH="0" baseline="0" noProof="0" dirty="0" smtClean="0">
                <a:ln>
                  <a:noFill/>
                </a:ln>
                <a:effectLst/>
                <a:uLnTx/>
                <a:uFillTx/>
                <a:latin typeface="+mn-lt"/>
                <a:ea typeface="+mn-ea"/>
                <a:cs typeface="+mn-cs"/>
              </a:rPr>
              <a:t>Retail</a:t>
            </a:r>
            <a:r>
              <a:rPr kumimoji="1" lang="zh-CN" altLang="en-US" sz="2400" b="1" i="0" u="none" strike="noStrike" kern="1200" cap="none" spc="0" normalizeH="0" baseline="0" noProof="0" dirty="0" smtClean="0">
                <a:ln>
                  <a:noFill/>
                </a:ln>
                <a:effectLst/>
                <a:uLnTx/>
                <a:uFillTx/>
                <a:latin typeface="+mn-lt"/>
                <a:ea typeface="+mn-ea"/>
                <a:cs typeface="+mn-cs"/>
              </a:rPr>
              <a:t>拥有</a:t>
            </a:r>
            <a:r>
              <a:rPr kumimoji="1" lang="en-US" altLang="zh-CN" sz="2400" b="1" i="0" u="none" strike="noStrike" kern="1200" cap="none" spc="0" normalizeH="0" baseline="0" noProof="0" dirty="0" smtClean="0">
                <a:ln>
                  <a:noFill/>
                </a:ln>
                <a:effectLst/>
                <a:uLnTx/>
                <a:uFillTx/>
                <a:latin typeface="+mn-lt"/>
                <a:ea typeface="+mn-ea"/>
                <a:cs typeface="+mn-cs"/>
              </a:rPr>
              <a:t>15</a:t>
            </a:r>
            <a:r>
              <a:rPr kumimoji="1" lang="zh-CN" altLang="en-US" sz="2400" b="1" i="0" u="none" strike="noStrike" kern="1200" cap="none" spc="0" normalizeH="0" baseline="0" noProof="0" dirty="0" smtClean="0">
                <a:ln>
                  <a:noFill/>
                </a:ln>
                <a:effectLst/>
                <a:uLnTx/>
                <a:uFillTx/>
                <a:latin typeface="+mn-lt"/>
                <a:ea typeface="+mn-ea"/>
                <a:cs typeface="+mn-cs"/>
              </a:rPr>
              <a:t>家零售店及网上精品购物店，</a:t>
            </a:r>
            <a:r>
              <a:rPr kumimoji="1" lang="zh-TW" altLang="en-US" sz="2400" b="1" i="0" u="none" strike="noStrike" kern="1200" cap="none" spc="0" normalizeH="0" baseline="0" noProof="0" dirty="0" smtClean="0">
                <a:ln>
                  <a:noFill/>
                </a:ln>
                <a:effectLst/>
                <a:uLnTx/>
                <a:uFillTx/>
                <a:latin typeface="+mn-lt"/>
                <a:ea typeface="+mn-ea"/>
                <a:cs typeface="+mn-cs"/>
              </a:rPr>
              <a:t>還有</a:t>
            </a:r>
            <a:r>
              <a:rPr kumimoji="1" lang="zh-CN" altLang="en-US" sz="2400" b="1" i="0" u="none" strike="noStrike" kern="1200" cap="none" spc="0" normalizeH="0" baseline="0" noProof="0" dirty="0" smtClean="0">
                <a:ln>
                  <a:noFill/>
                </a:ln>
                <a:effectLst/>
                <a:uLnTx/>
                <a:uFillTx/>
                <a:latin typeface="+mn-lt"/>
                <a:ea typeface="+mn-ea"/>
                <a:cs typeface="+mn-cs"/>
              </a:rPr>
              <a:t>维迪水上乐园 </a:t>
            </a:r>
            <a:r>
              <a:rPr kumimoji="1" lang="en-US" altLang="zh-CN" sz="2400" b="1" i="0" u="none" strike="noStrike" kern="1200" cap="none" spc="0" normalizeH="0" baseline="0" noProof="0" dirty="0" smtClean="0">
                <a:ln>
                  <a:noFill/>
                </a:ln>
                <a:effectLst/>
                <a:uLnTx/>
                <a:uFillTx/>
                <a:latin typeface="+mn-lt"/>
                <a:ea typeface="+mn-ea"/>
                <a:cs typeface="+mn-cs"/>
              </a:rPr>
              <a:t>(Wild </a:t>
            </a:r>
            <a:r>
              <a:rPr kumimoji="1" lang="en-US" altLang="zh-CN" sz="2400" b="1" i="0" u="none" strike="noStrike" kern="1200" cap="none" spc="0" normalizeH="0" baseline="0" noProof="0" dirty="0" err="1" smtClean="0">
                <a:ln>
                  <a:noFill/>
                </a:ln>
                <a:effectLst/>
                <a:uLnTx/>
                <a:uFillTx/>
                <a:latin typeface="+mn-lt"/>
                <a:ea typeface="+mn-ea"/>
                <a:cs typeface="+mn-cs"/>
              </a:rPr>
              <a:t>Wadi</a:t>
            </a:r>
            <a:r>
              <a:rPr kumimoji="1" lang="en-US" altLang="zh-CN" sz="2400" b="1" i="0" u="none" strike="noStrike" kern="1200" cap="none" spc="0" normalizeH="0" baseline="0" noProof="0" dirty="0" smtClean="0">
                <a:ln>
                  <a:noFill/>
                </a:ln>
                <a:effectLst/>
                <a:uLnTx/>
                <a:uFillTx/>
                <a:latin typeface="+mn-lt"/>
                <a:ea typeface="+mn-ea"/>
                <a:cs typeface="+mn-cs"/>
              </a:rPr>
              <a:t> </a:t>
            </a:r>
            <a:r>
              <a:rPr kumimoji="1" lang="en-US" altLang="zh-CN" sz="2400" b="1" i="0" u="none" strike="noStrike" kern="1200" cap="none" spc="0" normalizeH="0" baseline="0" noProof="0" dirty="0" err="1" smtClean="0">
                <a:ln>
                  <a:noFill/>
                </a:ln>
                <a:effectLst/>
                <a:uLnTx/>
                <a:uFillTx/>
                <a:latin typeface="+mn-lt"/>
                <a:ea typeface="+mn-ea"/>
                <a:cs typeface="+mn-cs"/>
              </a:rPr>
              <a:t>Waterpark</a:t>
            </a:r>
            <a:r>
              <a:rPr kumimoji="1" lang="en-US" altLang="zh-CN" sz="2400" b="1" i="0" u="none" strike="noStrike" kern="1200" cap="none" spc="0" normalizeH="0" baseline="0" noProof="0" dirty="0" smtClean="0">
                <a:ln>
                  <a:noFill/>
                </a:ln>
                <a:effectLst/>
                <a:uLnTx/>
                <a:uFillTx/>
                <a:latin typeface="+mn-lt"/>
                <a:ea typeface="+mn-ea"/>
                <a:cs typeface="+mn-cs"/>
              </a:rPr>
              <a:t>)</a:t>
            </a:r>
            <a:r>
              <a:rPr kumimoji="1" lang="zh-CN" altLang="en-US" sz="2400" b="1" i="0" u="none" strike="noStrike" kern="1200" cap="none" spc="0" normalizeH="0" baseline="0" noProof="0" dirty="0" smtClean="0">
                <a:ln>
                  <a:noFill/>
                </a:ln>
                <a:effectLst/>
                <a:uLnTx/>
                <a:uFillTx/>
                <a:latin typeface="+mn-lt"/>
                <a:ea typeface="+mn-ea"/>
                <a:cs typeface="+mn-cs"/>
              </a:rPr>
              <a:t>。</a:t>
            </a:r>
            <a:endParaRPr kumimoji="1" lang="en-US" altLang="zh-CN" sz="2400" b="1" i="0" u="none" strike="noStrike" kern="1200" cap="none" spc="0" normalizeH="0" baseline="0" noProof="0" dirty="0" smtClean="0">
              <a:ln>
                <a:noFill/>
              </a:ln>
              <a:effectLst/>
              <a:uLnTx/>
              <a:uFillTx/>
              <a:latin typeface="+mn-lt"/>
              <a:ea typeface="+mn-ea"/>
              <a:cs typeface="+mn-cs"/>
            </a:endParaRPr>
          </a:p>
          <a:p>
            <a:pPr marL="0" marR="0" lvl="0" indent="0" algn="ctr" defTabSz="914400" rtl="0" eaLnBrk="1" fontAlgn="auto" latinLnBrk="0" hangingPunct="1">
              <a:lnSpc>
                <a:spcPct val="100000"/>
              </a:lnSpc>
              <a:spcBef>
                <a:spcPts val="300"/>
              </a:spcBef>
              <a:spcAft>
                <a:spcPts val="0"/>
              </a:spcAft>
              <a:buClr>
                <a:schemeClr val="accent1">
                  <a:lumMod val="60000"/>
                  <a:lumOff val="40000"/>
                </a:schemeClr>
              </a:buClr>
              <a:buSzPct val="110000"/>
              <a:buFont typeface="Wingdings 2" pitchFamily="18" charset="2"/>
              <a:buNone/>
              <a:tabLst/>
              <a:defRPr/>
            </a:pPr>
            <a:r>
              <a:rPr kumimoji="1" lang="zh-CN" altLang="en-US" sz="2400" b="1" i="0" u="none" strike="noStrike" kern="1200" cap="none" spc="0" normalizeH="0" baseline="0" noProof="0" dirty="0" smtClean="0">
                <a:ln>
                  <a:noFill/>
                </a:ln>
                <a:effectLst/>
                <a:uLnTx/>
                <a:uFillTx/>
                <a:latin typeface="+mn-lt"/>
                <a:ea typeface="+mn-ea"/>
                <a:cs typeface="+mn-cs"/>
              </a:rPr>
              <a:t>上海卓美亚喜玛拉雅酒店</a:t>
            </a:r>
            <a:r>
              <a:rPr kumimoji="1" lang="en-US" altLang="zh-CN" sz="2400" b="1" i="0" u="none" strike="noStrike" kern="1200" cap="none" spc="0" normalizeH="0" baseline="0" noProof="0" dirty="0" smtClean="0">
                <a:ln>
                  <a:noFill/>
                </a:ln>
                <a:effectLst/>
                <a:uLnTx/>
                <a:uFillTx/>
                <a:latin typeface="+mn-lt"/>
                <a:ea typeface="+mn-ea"/>
                <a:cs typeface="+mn-cs"/>
              </a:rPr>
              <a:t>2011</a:t>
            </a:r>
            <a:r>
              <a:rPr kumimoji="1" lang="zh-CN" altLang="en-US" sz="2400" b="1" i="0" u="none" strike="noStrike" kern="1200" cap="none" spc="0" normalizeH="0" baseline="0" noProof="0" dirty="0" smtClean="0">
                <a:ln>
                  <a:noFill/>
                </a:ln>
                <a:effectLst/>
                <a:uLnTx/>
                <a:uFillTx/>
                <a:latin typeface="+mn-lt"/>
                <a:ea typeface="+mn-ea"/>
                <a:cs typeface="+mn-cs"/>
              </a:rPr>
              <a:t>年开业。</a:t>
            </a:r>
          </a:p>
          <a:p>
            <a:pPr marL="0" marR="0" lvl="0" indent="0" algn="ctr" defTabSz="914400" rtl="0" eaLnBrk="1" fontAlgn="auto" latinLnBrk="0" hangingPunct="1">
              <a:lnSpc>
                <a:spcPct val="100000"/>
              </a:lnSpc>
              <a:spcBef>
                <a:spcPts val="300"/>
              </a:spcBef>
              <a:spcAft>
                <a:spcPts val="0"/>
              </a:spcAft>
              <a:buClr>
                <a:schemeClr val="accent1">
                  <a:lumMod val="60000"/>
                  <a:lumOff val="40000"/>
                </a:schemeClr>
              </a:buClr>
              <a:buSzPct val="110000"/>
              <a:buFont typeface="Wingdings 2" pitchFamily="18" charset="2"/>
              <a:buNone/>
              <a:tabLst/>
              <a:defRPr/>
            </a:pPr>
            <a:endParaRPr kumimoji="1" lang="en-US" altLang="zh-CN" sz="1800" b="0" i="0" u="none" strike="noStrike" kern="1200" cap="none" spc="0" normalizeH="0" baseline="0" noProof="0" dirty="0" smtClean="0">
              <a:ln>
                <a:noFill/>
              </a:ln>
              <a:effectLst/>
              <a:uLnTx/>
              <a:uFillTx/>
              <a:latin typeface="+mn-lt"/>
              <a:ea typeface="+mn-ea"/>
              <a:cs typeface="+mn-cs"/>
            </a:endParaRPr>
          </a:p>
          <a:p>
            <a:pPr marL="0" marR="0" lvl="0" indent="0" algn="ctr" defTabSz="914400" rtl="0" eaLnBrk="1" fontAlgn="auto" latinLnBrk="0" hangingPunct="1">
              <a:lnSpc>
                <a:spcPct val="100000"/>
              </a:lnSpc>
              <a:spcBef>
                <a:spcPts val="300"/>
              </a:spcBef>
              <a:spcAft>
                <a:spcPts val="0"/>
              </a:spcAft>
              <a:buClr>
                <a:schemeClr val="accent1">
                  <a:lumMod val="60000"/>
                  <a:lumOff val="40000"/>
                </a:schemeClr>
              </a:buClr>
              <a:buSzPct val="110000"/>
              <a:buFont typeface="Wingdings 2" pitchFamily="18" charset="2"/>
              <a:buNone/>
              <a:tabLst/>
              <a:defRPr/>
            </a:pPr>
            <a:endParaRPr kumimoji="1" lang="en-US" altLang="zh-CN" sz="18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ts val="300"/>
              </a:spcBef>
              <a:spcAft>
                <a:spcPts val="0"/>
              </a:spcAft>
              <a:buClr>
                <a:schemeClr val="accent1">
                  <a:lumMod val="60000"/>
                  <a:lumOff val="40000"/>
                </a:schemeClr>
              </a:buClr>
              <a:buSzPct val="110000"/>
              <a:buFont typeface="Wingdings 2" pitchFamily="18" charset="2"/>
              <a:buNone/>
              <a:tabLst/>
              <a:defRPr/>
            </a:pPr>
            <a:endParaRPr kumimoji="1" lang="en-US" altLang="zh-CN" sz="1800" b="0" i="0" u="none" strike="noStrike" kern="1200" cap="none" spc="0" normalizeH="0" baseline="0" noProof="0" dirty="0" smtClean="0">
              <a:ln>
                <a:noFill/>
              </a:ln>
              <a:solidFill>
                <a:schemeClr val="tx1">
                  <a:tint val="75000"/>
                </a:schemeClr>
              </a:solidFill>
              <a:effectLst/>
              <a:uLnTx/>
              <a:uFillTx/>
              <a:latin typeface="+mn-lt"/>
              <a:ea typeface="+mn-ea"/>
              <a:cs typeface="+mn-cs"/>
            </a:endParaRPr>
          </a:p>
        </p:txBody>
      </p:sp>
      <p:pic>
        <p:nvPicPr>
          <p:cNvPr id="5" name="图片 4"/>
          <p:cNvPicPr>
            <a:picLocks noChangeAspect="1"/>
          </p:cNvPicPr>
          <p:nvPr/>
        </p:nvPicPr>
        <p:blipFill>
          <a:blip r:embed="rId4"/>
          <a:stretch>
            <a:fillRect/>
          </a:stretch>
        </p:blipFill>
        <p:spPr>
          <a:xfrm>
            <a:off x="530252" y="2665226"/>
            <a:ext cx="7887472" cy="344667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Jumeirah Group_logo_English.eps"/>
          <p:cNvPicPr>
            <a:picLocks noChangeAspect="1"/>
          </p:cNvPicPr>
          <p:nvPr/>
        </p:nvPicPr>
        <p:blipFill>
          <a:blip r:embed="rId2"/>
          <a:srcRect/>
          <a:stretch>
            <a:fillRect/>
          </a:stretch>
        </p:blipFill>
        <p:spPr bwMode="auto">
          <a:xfrm>
            <a:off x="336550" y="234950"/>
            <a:ext cx="1436688" cy="635000"/>
          </a:xfrm>
          <a:prstGeom prst="rect">
            <a:avLst/>
          </a:prstGeom>
          <a:noFill/>
          <a:ln w="9525">
            <a:noFill/>
            <a:miter lim="800000"/>
            <a:headEnd/>
            <a:tailEnd/>
          </a:ln>
        </p:spPr>
      </p:pic>
      <p:pic>
        <p:nvPicPr>
          <p:cNvPr id="6" name="Picture 4" descr="The Emirates Academy of Hospitality Management.JPG"/>
          <p:cNvPicPr>
            <a:picLocks noChangeAspect="1"/>
          </p:cNvPicPr>
          <p:nvPr/>
        </p:nvPicPr>
        <p:blipFill>
          <a:blip r:embed="rId3"/>
          <a:srcRect/>
          <a:stretch>
            <a:fillRect/>
          </a:stretch>
        </p:blipFill>
        <p:spPr bwMode="auto">
          <a:xfrm>
            <a:off x="6010275" y="234950"/>
            <a:ext cx="2965450" cy="833438"/>
          </a:xfrm>
          <a:prstGeom prst="rect">
            <a:avLst/>
          </a:prstGeom>
          <a:noFill/>
          <a:ln w="9525">
            <a:noFill/>
            <a:miter lim="800000"/>
            <a:headEnd/>
            <a:tailEnd/>
          </a:ln>
        </p:spPr>
      </p:pic>
      <p:pic>
        <p:nvPicPr>
          <p:cNvPr id="4" name="Picture 2"/>
          <p:cNvPicPr>
            <a:picLocks noChangeAspect="1" noChangeArrowheads="1"/>
          </p:cNvPicPr>
          <p:nvPr/>
        </p:nvPicPr>
        <p:blipFill>
          <a:blip r:embed="rId4"/>
          <a:srcRect/>
          <a:stretch>
            <a:fillRect/>
          </a:stretch>
        </p:blipFill>
        <p:spPr bwMode="auto">
          <a:xfrm>
            <a:off x="357158" y="1214422"/>
            <a:ext cx="8501122" cy="5000660"/>
          </a:xfrm>
          <a:prstGeom prst="rect">
            <a:avLst/>
          </a:prstGeom>
          <a:noFill/>
          <a:ln w="9525">
            <a:noFill/>
            <a:miter lim="800000"/>
            <a:headEnd/>
            <a:tailEnd/>
          </a:ln>
          <a:effectLst/>
        </p:spPr>
      </p:pic>
      <p:sp>
        <p:nvSpPr>
          <p:cNvPr id="7" name="TextBox 6"/>
          <p:cNvSpPr txBox="1"/>
          <p:nvPr/>
        </p:nvSpPr>
        <p:spPr>
          <a:xfrm>
            <a:off x="357158" y="1214422"/>
            <a:ext cx="3148042" cy="523220"/>
          </a:xfrm>
          <a:prstGeom prst="rect">
            <a:avLst/>
          </a:prstGeom>
          <a:solidFill>
            <a:schemeClr val="tx2">
              <a:lumMod val="10000"/>
              <a:lumOff val="90000"/>
            </a:schemeClr>
          </a:solidFill>
        </p:spPr>
        <p:txBody>
          <a:bodyPr wrap="square" rtlCol="0">
            <a:spAutoFit/>
          </a:bodyPr>
          <a:lstStyle/>
          <a:p>
            <a:r>
              <a:rPr lang="zh-CN" altLang="en-US" sz="2800" dirty="0" smtClean="0"/>
              <a:t>餐饮预备课（烹饪）</a:t>
            </a:r>
            <a:endParaRPr lang="zh-CN" altLang="en-US" sz="28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Jumeirah Group_logo_English.eps"/>
          <p:cNvPicPr>
            <a:picLocks noChangeAspect="1"/>
          </p:cNvPicPr>
          <p:nvPr/>
        </p:nvPicPr>
        <p:blipFill>
          <a:blip r:embed="rId2"/>
          <a:srcRect/>
          <a:stretch>
            <a:fillRect/>
          </a:stretch>
        </p:blipFill>
        <p:spPr bwMode="auto">
          <a:xfrm>
            <a:off x="336550" y="234950"/>
            <a:ext cx="1436688" cy="635000"/>
          </a:xfrm>
          <a:prstGeom prst="rect">
            <a:avLst/>
          </a:prstGeom>
          <a:noFill/>
          <a:ln w="9525">
            <a:noFill/>
            <a:miter lim="800000"/>
            <a:headEnd/>
            <a:tailEnd/>
          </a:ln>
        </p:spPr>
      </p:pic>
      <p:pic>
        <p:nvPicPr>
          <p:cNvPr id="6" name="Picture 4" descr="The Emirates Academy of Hospitality Management.JPG"/>
          <p:cNvPicPr>
            <a:picLocks noChangeAspect="1"/>
          </p:cNvPicPr>
          <p:nvPr/>
        </p:nvPicPr>
        <p:blipFill>
          <a:blip r:embed="rId3"/>
          <a:srcRect/>
          <a:stretch>
            <a:fillRect/>
          </a:stretch>
        </p:blipFill>
        <p:spPr bwMode="auto">
          <a:xfrm>
            <a:off x="6010275" y="234950"/>
            <a:ext cx="2965450" cy="833438"/>
          </a:xfrm>
          <a:prstGeom prst="rect">
            <a:avLst/>
          </a:prstGeom>
          <a:noFill/>
          <a:ln w="9525">
            <a:noFill/>
            <a:miter lim="800000"/>
            <a:headEnd/>
            <a:tailEnd/>
          </a:ln>
        </p:spPr>
      </p:pic>
      <p:pic>
        <p:nvPicPr>
          <p:cNvPr id="4" name="Picture 2"/>
          <p:cNvPicPr>
            <a:picLocks noChangeAspect="1" noChangeArrowheads="1"/>
          </p:cNvPicPr>
          <p:nvPr/>
        </p:nvPicPr>
        <p:blipFill>
          <a:blip r:embed="rId4"/>
          <a:srcRect/>
          <a:stretch>
            <a:fillRect/>
          </a:stretch>
        </p:blipFill>
        <p:spPr bwMode="auto">
          <a:xfrm>
            <a:off x="334934" y="1123434"/>
            <a:ext cx="8286808" cy="5257800"/>
          </a:xfrm>
          <a:prstGeom prst="rect">
            <a:avLst/>
          </a:prstGeom>
          <a:noFill/>
          <a:ln w="9525">
            <a:noFill/>
            <a:miter lim="800000"/>
            <a:headEnd/>
            <a:tailEnd/>
          </a:ln>
          <a:effectLst/>
        </p:spPr>
      </p:pic>
      <p:sp>
        <p:nvSpPr>
          <p:cNvPr id="7" name="矩形 6"/>
          <p:cNvSpPr/>
          <p:nvPr/>
        </p:nvSpPr>
        <p:spPr>
          <a:xfrm>
            <a:off x="342121" y="1123434"/>
            <a:ext cx="3416320" cy="523220"/>
          </a:xfrm>
          <a:prstGeom prst="rect">
            <a:avLst/>
          </a:prstGeom>
          <a:solidFill>
            <a:schemeClr val="accent1">
              <a:lumMod val="20000"/>
              <a:lumOff val="80000"/>
            </a:schemeClr>
          </a:solidFill>
        </p:spPr>
        <p:txBody>
          <a:bodyPr wrap="none">
            <a:spAutoFit/>
          </a:bodyPr>
          <a:lstStyle/>
          <a:p>
            <a:r>
              <a:rPr lang="zh-CN" altLang="en-US" sz="2800" dirty="0" smtClean="0"/>
              <a:t>餐饮预备课（烹饪）</a:t>
            </a:r>
            <a:endParaRPr lang="zh-CN" altLang="en-US" sz="28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Jumeirah Group_logo_English.eps"/>
          <p:cNvPicPr>
            <a:picLocks noChangeAspect="1"/>
          </p:cNvPicPr>
          <p:nvPr/>
        </p:nvPicPr>
        <p:blipFill>
          <a:blip r:embed="rId2"/>
          <a:srcRect/>
          <a:stretch>
            <a:fillRect/>
          </a:stretch>
        </p:blipFill>
        <p:spPr bwMode="auto">
          <a:xfrm>
            <a:off x="336550" y="234950"/>
            <a:ext cx="1436688" cy="635000"/>
          </a:xfrm>
          <a:prstGeom prst="rect">
            <a:avLst/>
          </a:prstGeom>
          <a:noFill/>
          <a:ln w="9525">
            <a:noFill/>
            <a:miter lim="800000"/>
            <a:headEnd/>
            <a:tailEnd/>
          </a:ln>
        </p:spPr>
      </p:pic>
      <p:pic>
        <p:nvPicPr>
          <p:cNvPr id="6" name="Picture 4" descr="The Emirates Academy of Hospitality Management.JPG"/>
          <p:cNvPicPr>
            <a:picLocks noChangeAspect="1"/>
          </p:cNvPicPr>
          <p:nvPr/>
        </p:nvPicPr>
        <p:blipFill>
          <a:blip r:embed="rId3"/>
          <a:srcRect/>
          <a:stretch>
            <a:fillRect/>
          </a:stretch>
        </p:blipFill>
        <p:spPr bwMode="auto">
          <a:xfrm>
            <a:off x="6010275" y="234950"/>
            <a:ext cx="2965450" cy="833438"/>
          </a:xfrm>
          <a:prstGeom prst="rect">
            <a:avLst/>
          </a:prstGeom>
          <a:noFill/>
          <a:ln w="9525">
            <a:noFill/>
            <a:miter lim="800000"/>
            <a:headEnd/>
            <a:tailEnd/>
          </a:ln>
        </p:spPr>
      </p:pic>
      <p:pic>
        <p:nvPicPr>
          <p:cNvPr id="4" name="Picture 2"/>
          <p:cNvPicPr>
            <a:picLocks noChangeAspect="1" noChangeArrowheads="1"/>
          </p:cNvPicPr>
          <p:nvPr/>
        </p:nvPicPr>
        <p:blipFill>
          <a:blip r:embed="rId4"/>
          <a:srcRect/>
          <a:stretch>
            <a:fillRect/>
          </a:stretch>
        </p:blipFill>
        <p:spPr bwMode="auto">
          <a:xfrm>
            <a:off x="142876" y="1285861"/>
            <a:ext cx="8786842" cy="5214974"/>
          </a:xfrm>
          <a:prstGeom prst="rect">
            <a:avLst/>
          </a:prstGeom>
          <a:noFill/>
          <a:ln w="9525">
            <a:noFill/>
            <a:miter lim="800000"/>
            <a:headEnd/>
            <a:tailEnd/>
          </a:ln>
          <a:effectLst/>
        </p:spPr>
      </p:pic>
      <p:sp>
        <p:nvSpPr>
          <p:cNvPr id="7" name="TextBox 6"/>
          <p:cNvSpPr txBox="1"/>
          <p:nvPr/>
        </p:nvSpPr>
        <p:spPr>
          <a:xfrm>
            <a:off x="142876" y="1285861"/>
            <a:ext cx="2086004" cy="523220"/>
          </a:xfrm>
          <a:prstGeom prst="rect">
            <a:avLst/>
          </a:prstGeom>
          <a:solidFill>
            <a:schemeClr val="tx2">
              <a:lumMod val="10000"/>
              <a:lumOff val="90000"/>
            </a:schemeClr>
          </a:solidFill>
        </p:spPr>
        <p:txBody>
          <a:bodyPr wrap="square" rtlCol="0">
            <a:spAutoFit/>
          </a:bodyPr>
          <a:lstStyle/>
          <a:p>
            <a:r>
              <a:rPr lang="zh-CN" altLang="en-US" sz="2800" dirty="0" smtClean="0"/>
              <a:t>餐饮服务课</a:t>
            </a:r>
            <a:r>
              <a:rPr lang="en-US" altLang="zh-CN" sz="2800" dirty="0" smtClean="0"/>
              <a:t>.</a:t>
            </a:r>
            <a:endParaRPr lang="zh-CN" altLang="en-US" sz="28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Jumeirah Group_logo_English.eps"/>
          <p:cNvPicPr>
            <a:picLocks noChangeAspect="1"/>
          </p:cNvPicPr>
          <p:nvPr/>
        </p:nvPicPr>
        <p:blipFill>
          <a:blip r:embed="rId2"/>
          <a:srcRect/>
          <a:stretch>
            <a:fillRect/>
          </a:stretch>
        </p:blipFill>
        <p:spPr bwMode="auto">
          <a:xfrm>
            <a:off x="336550" y="234950"/>
            <a:ext cx="1436688" cy="635000"/>
          </a:xfrm>
          <a:prstGeom prst="rect">
            <a:avLst/>
          </a:prstGeom>
          <a:noFill/>
          <a:ln w="9525">
            <a:noFill/>
            <a:miter lim="800000"/>
            <a:headEnd/>
            <a:tailEnd/>
          </a:ln>
        </p:spPr>
      </p:pic>
      <p:pic>
        <p:nvPicPr>
          <p:cNvPr id="6" name="Picture 4" descr="The Emirates Academy of Hospitality Management.JPG"/>
          <p:cNvPicPr>
            <a:picLocks noChangeAspect="1"/>
          </p:cNvPicPr>
          <p:nvPr/>
        </p:nvPicPr>
        <p:blipFill>
          <a:blip r:embed="rId3"/>
          <a:srcRect/>
          <a:stretch>
            <a:fillRect/>
          </a:stretch>
        </p:blipFill>
        <p:spPr bwMode="auto">
          <a:xfrm>
            <a:off x="6010275" y="234950"/>
            <a:ext cx="2965450" cy="833438"/>
          </a:xfrm>
          <a:prstGeom prst="rect">
            <a:avLst/>
          </a:prstGeom>
          <a:noFill/>
          <a:ln w="9525">
            <a:noFill/>
            <a:miter lim="800000"/>
            <a:headEnd/>
            <a:tailEnd/>
          </a:ln>
        </p:spPr>
      </p:pic>
      <p:pic>
        <p:nvPicPr>
          <p:cNvPr id="4" name="Picture 2"/>
          <p:cNvPicPr>
            <a:picLocks noChangeAspect="1" noChangeArrowheads="1"/>
          </p:cNvPicPr>
          <p:nvPr/>
        </p:nvPicPr>
        <p:blipFill>
          <a:blip r:embed="rId4"/>
          <a:srcRect/>
          <a:stretch>
            <a:fillRect/>
          </a:stretch>
        </p:blipFill>
        <p:spPr bwMode="auto">
          <a:xfrm>
            <a:off x="336550" y="1068388"/>
            <a:ext cx="8358246" cy="5503884"/>
          </a:xfrm>
          <a:prstGeom prst="rect">
            <a:avLst/>
          </a:prstGeom>
          <a:noFill/>
          <a:ln w="9525">
            <a:noFill/>
            <a:miter lim="800000"/>
            <a:headEnd/>
            <a:tailEnd/>
          </a:ln>
          <a:effectLst/>
        </p:spPr>
      </p:pic>
      <p:sp>
        <p:nvSpPr>
          <p:cNvPr id="7" name="TextBox 6"/>
          <p:cNvSpPr txBox="1"/>
          <p:nvPr/>
        </p:nvSpPr>
        <p:spPr>
          <a:xfrm>
            <a:off x="336550" y="1068388"/>
            <a:ext cx="2190750" cy="523220"/>
          </a:xfrm>
          <a:prstGeom prst="rect">
            <a:avLst/>
          </a:prstGeom>
          <a:solidFill>
            <a:schemeClr val="accent1">
              <a:lumMod val="20000"/>
              <a:lumOff val="80000"/>
            </a:schemeClr>
          </a:solidFill>
        </p:spPr>
        <p:txBody>
          <a:bodyPr wrap="square" rtlCol="0">
            <a:spAutoFit/>
          </a:bodyPr>
          <a:lstStyle/>
          <a:p>
            <a:r>
              <a:rPr lang="zh-CN" altLang="en-US" sz="2800" dirty="0" smtClean="0"/>
              <a:t>我们的校区</a:t>
            </a:r>
            <a:endParaRPr lang="zh-CN" altLang="en-US" sz="28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Jumeirah Group_logo_English.eps"/>
          <p:cNvPicPr>
            <a:picLocks noChangeAspect="1"/>
          </p:cNvPicPr>
          <p:nvPr/>
        </p:nvPicPr>
        <p:blipFill>
          <a:blip r:embed="rId2"/>
          <a:srcRect/>
          <a:stretch>
            <a:fillRect/>
          </a:stretch>
        </p:blipFill>
        <p:spPr bwMode="auto">
          <a:xfrm>
            <a:off x="336550" y="234950"/>
            <a:ext cx="1436688" cy="635000"/>
          </a:xfrm>
          <a:prstGeom prst="rect">
            <a:avLst/>
          </a:prstGeom>
          <a:noFill/>
          <a:ln w="9525">
            <a:noFill/>
            <a:miter lim="800000"/>
            <a:headEnd/>
            <a:tailEnd/>
          </a:ln>
        </p:spPr>
      </p:pic>
      <p:pic>
        <p:nvPicPr>
          <p:cNvPr id="6" name="Picture 4" descr="The Emirates Academy of Hospitality Management.JPG"/>
          <p:cNvPicPr>
            <a:picLocks noChangeAspect="1"/>
          </p:cNvPicPr>
          <p:nvPr/>
        </p:nvPicPr>
        <p:blipFill>
          <a:blip r:embed="rId3"/>
          <a:srcRect/>
          <a:stretch>
            <a:fillRect/>
          </a:stretch>
        </p:blipFill>
        <p:spPr bwMode="auto">
          <a:xfrm>
            <a:off x="6010275" y="234950"/>
            <a:ext cx="2965450" cy="833438"/>
          </a:xfrm>
          <a:prstGeom prst="rect">
            <a:avLst/>
          </a:prstGeom>
          <a:noFill/>
          <a:ln w="9525">
            <a:noFill/>
            <a:miter lim="800000"/>
            <a:headEnd/>
            <a:tailEnd/>
          </a:ln>
        </p:spPr>
      </p:pic>
      <p:pic>
        <p:nvPicPr>
          <p:cNvPr id="4" name="Picture 2"/>
          <p:cNvPicPr>
            <a:picLocks noChangeAspect="1" noChangeArrowheads="1"/>
          </p:cNvPicPr>
          <p:nvPr/>
        </p:nvPicPr>
        <p:blipFill>
          <a:blip r:embed="rId4"/>
          <a:srcRect/>
          <a:stretch>
            <a:fillRect/>
          </a:stretch>
        </p:blipFill>
        <p:spPr bwMode="auto">
          <a:xfrm>
            <a:off x="123825" y="946150"/>
            <a:ext cx="8813800" cy="5175250"/>
          </a:xfrm>
          <a:prstGeom prst="rect">
            <a:avLst/>
          </a:prstGeom>
          <a:noFill/>
          <a:ln w="9525">
            <a:noFill/>
            <a:miter lim="800000"/>
            <a:headEnd/>
            <a:tailEnd/>
          </a:ln>
          <a:effectLst/>
        </p:spPr>
      </p:pic>
      <p:sp>
        <p:nvSpPr>
          <p:cNvPr id="7" name="TextBox 6"/>
          <p:cNvSpPr txBox="1"/>
          <p:nvPr/>
        </p:nvSpPr>
        <p:spPr>
          <a:xfrm>
            <a:off x="425450" y="1090594"/>
            <a:ext cx="3273452" cy="523220"/>
          </a:xfrm>
          <a:prstGeom prst="rect">
            <a:avLst/>
          </a:prstGeom>
          <a:solidFill>
            <a:schemeClr val="tx2">
              <a:lumMod val="10000"/>
              <a:lumOff val="90000"/>
            </a:schemeClr>
          </a:solidFill>
        </p:spPr>
        <p:txBody>
          <a:bodyPr wrap="square" rtlCol="0">
            <a:spAutoFit/>
          </a:bodyPr>
          <a:lstStyle/>
          <a:p>
            <a:r>
              <a:rPr lang="zh-CN" altLang="en-US" sz="2800" dirty="0" smtClean="0"/>
              <a:t>校园设施（游泳池）</a:t>
            </a:r>
            <a:endParaRPr lang="zh-CN" altLang="en-US" sz="28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Jumeirah Group_logo_English.eps"/>
          <p:cNvPicPr>
            <a:picLocks noChangeAspect="1"/>
          </p:cNvPicPr>
          <p:nvPr/>
        </p:nvPicPr>
        <p:blipFill>
          <a:blip r:embed="rId2"/>
          <a:srcRect/>
          <a:stretch>
            <a:fillRect/>
          </a:stretch>
        </p:blipFill>
        <p:spPr bwMode="auto">
          <a:xfrm>
            <a:off x="336550" y="234950"/>
            <a:ext cx="1436688" cy="635000"/>
          </a:xfrm>
          <a:prstGeom prst="rect">
            <a:avLst/>
          </a:prstGeom>
          <a:noFill/>
          <a:ln w="9525">
            <a:noFill/>
            <a:miter lim="800000"/>
            <a:headEnd/>
            <a:tailEnd/>
          </a:ln>
        </p:spPr>
      </p:pic>
      <p:pic>
        <p:nvPicPr>
          <p:cNvPr id="6" name="Picture 4" descr="The Emirates Academy of Hospitality Management.JPG"/>
          <p:cNvPicPr>
            <a:picLocks noChangeAspect="1"/>
          </p:cNvPicPr>
          <p:nvPr/>
        </p:nvPicPr>
        <p:blipFill>
          <a:blip r:embed="rId3"/>
          <a:srcRect/>
          <a:stretch>
            <a:fillRect/>
          </a:stretch>
        </p:blipFill>
        <p:spPr bwMode="auto">
          <a:xfrm>
            <a:off x="6178550" y="234950"/>
            <a:ext cx="2965450" cy="833438"/>
          </a:xfrm>
          <a:prstGeom prst="rect">
            <a:avLst/>
          </a:prstGeom>
          <a:noFill/>
          <a:ln w="9525">
            <a:noFill/>
            <a:miter lim="800000"/>
            <a:headEnd/>
            <a:tailEnd/>
          </a:ln>
        </p:spPr>
      </p:pic>
      <p:pic>
        <p:nvPicPr>
          <p:cNvPr id="4" name="Picture 2"/>
          <p:cNvPicPr>
            <a:picLocks noChangeAspect="1" noChangeArrowheads="1"/>
          </p:cNvPicPr>
          <p:nvPr/>
        </p:nvPicPr>
        <p:blipFill>
          <a:blip r:embed="rId4"/>
          <a:srcRect/>
          <a:stretch>
            <a:fillRect/>
          </a:stretch>
        </p:blipFill>
        <p:spPr bwMode="auto">
          <a:xfrm>
            <a:off x="500034" y="1068388"/>
            <a:ext cx="8286808" cy="5145108"/>
          </a:xfrm>
          <a:prstGeom prst="rect">
            <a:avLst/>
          </a:prstGeom>
          <a:noFill/>
          <a:ln w="9525">
            <a:noFill/>
            <a:miter lim="800000"/>
            <a:headEnd/>
            <a:tailEnd/>
          </a:ln>
          <a:effectLst/>
        </p:spPr>
      </p:pic>
      <p:sp>
        <p:nvSpPr>
          <p:cNvPr id="7" name="TextBox 6"/>
          <p:cNvSpPr txBox="1"/>
          <p:nvPr/>
        </p:nvSpPr>
        <p:spPr>
          <a:xfrm>
            <a:off x="663548" y="1182944"/>
            <a:ext cx="3375052" cy="523220"/>
          </a:xfrm>
          <a:prstGeom prst="rect">
            <a:avLst/>
          </a:prstGeom>
          <a:solidFill>
            <a:schemeClr val="tx2">
              <a:lumMod val="10000"/>
              <a:lumOff val="90000"/>
            </a:schemeClr>
          </a:solidFill>
        </p:spPr>
        <p:txBody>
          <a:bodyPr wrap="square" rtlCol="0">
            <a:spAutoFit/>
          </a:bodyPr>
          <a:lstStyle/>
          <a:p>
            <a:r>
              <a:rPr lang="zh-CN" altLang="en-US" sz="2800" dirty="0" smtClean="0"/>
              <a:t>校园设施（健身房）</a:t>
            </a:r>
            <a:endParaRPr lang="zh-CN" altLang="en-US" sz="28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3" descr="M:\Images\Nick England Images 2011\Rooms, restaurants etc\low res\_D9O2078.jpg"/>
          <p:cNvPicPr>
            <a:picLocks noChangeAspect="1" noChangeArrowheads="1"/>
          </p:cNvPicPr>
          <p:nvPr/>
        </p:nvPicPr>
        <p:blipFill>
          <a:blip r:embed="rId2"/>
          <a:srcRect l="6740"/>
          <a:stretch>
            <a:fillRect/>
          </a:stretch>
        </p:blipFill>
        <p:spPr bwMode="auto">
          <a:xfrm>
            <a:off x="0" y="1111250"/>
            <a:ext cx="9137650" cy="5746750"/>
          </a:xfrm>
          <a:prstGeom prst="rect">
            <a:avLst/>
          </a:prstGeom>
          <a:noFill/>
          <a:ln w="9525">
            <a:noFill/>
            <a:miter lim="800000"/>
            <a:headEnd/>
            <a:tailEnd/>
          </a:ln>
        </p:spPr>
      </p:pic>
      <p:pic>
        <p:nvPicPr>
          <p:cNvPr id="67587" name="Picture 3" descr="Jumeirah Group_logo_English.eps"/>
          <p:cNvPicPr>
            <a:picLocks noChangeAspect="1"/>
          </p:cNvPicPr>
          <p:nvPr/>
        </p:nvPicPr>
        <p:blipFill>
          <a:blip r:embed="rId3"/>
          <a:srcRect/>
          <a:stretch>
            <a:fillRect/>
          </a:stretch>
        </p:blipFill>
        <p:spPr bwMode="auto">
          <a:xfrm>
            <a:off x="336550" y="234950"/>
            <a:ext cx="1436688" cy="635000"/>
          </a:xfrm>
          <a:prstGeom prst="rect">
            <a:avLst/>
          </a:prstGeom>
          <a:noFill/>
          <a:ln w="9525">
            <a:noFill/>
            <a:miter lim="800000"/>
            <a:headEnd/>
            <a:tailEnd/>
          </a:ln>
        </p:spPr>
      </p:pic>
      <p:pic>
        <p:nvPicPr>
          <p:cNvPr id="67588" name="Picture 4" descr="The Emirates Academy of Hospitality Management.JPG"/>
          <p:cNvPicPr>
            <a:picLocks noChangeAspect="1"/>
          </p:cNvPicPr>
          <p:nvPr/>
        </p:nvPicPr>
        <p:blipFill>
          <a:blip r:embed="rId4"/>
          <a:srcRect/>
          <a:stretch>
            <a:fillRect/>
          </a:stretch>
        </p:blipFill>
        <p:spPr bwMode="auto">
          <a:xfrm>
            <a:off x="6010275" y="234950"/>
            <a:ext cx="2965450" cy="833438"/>
          </a:xfrm>
          <a:prstGeom prst="rect">
            <a:avLst/>
          </a:prstGeom>
          <a:noFill/>
          <a:ln w="9525">
            <a:noFill/>
            <a:miter lim="800000"/>
            <a:headEnd/>
            <a:tailEnd/>
          </a:ln>
        </p:spPr>
      </p:pic>
      <p:sp>
        <p:nvSpPr>
          <p:cNvPr id="68613" name="TextBox 4"/>
          <p:cNvSpPr txBox="1">
            <a:spLocks noChangeArrowheads="1"/>
          </p:cNvSpPr>
          <p:nvPr/>
        </p:nvSpPr>
        <p:spPr bwMode="auto">
          <a:xfrm>
            <a:off x="25400" y="1111250"/>
            <a:ext cx="2997200" cy="679450"/>
          </a:xfrm>
          <a:prstGeom prst="rect">
            <a:avLst/>
          </a:prstGeom>
          <a:solidFill>
            <a:schemeClr val="tx2">
              <a:lumMod val="10000"/>
              <a:lumOff val="90000"/>
            </a:schemeClr>
          </a:solidFill>
          <a:ln w="9525">
            <a:noFill/>
            <a:miter lim="800000"/>
            <a:headEnd/>
            <a:tailEnd/>
          </a:ln>
          <a:effectLst>
            <a:outerShdw dist="114300" dir="2339988" algn="br" rotWithShape="0">
              <a:srgbClr val="808080">
                <a:alpha val="42998"/>
              </a:srgbClr>
            </a:outerShdw>
          </a:effectLst>
        </p:spPr>
        <p:txBody>
          <a:bodyPr lIns="180000" tIns="0" rIns="0" bIns="0" anchor="ctr"/>
          <a:lstStyle/>
          <a:p>
            <a:pPr algn="ctr">
              <a:defRPr/>
            </a:pPr>
            <a:r>
              <a:rPr lang="zh-CN" altLang="en-US" sz="3200" b="1" dirty="0">
                <a:latin typeface="楷体" pitchFamily="49" charset="-122"/>
                <a:ea typeface="楷体" pitchFamily="49" charset="-122"/>
                <a:cs typeface="Verdana" pitchFamily="34" charset="0"/>
              </a:rPr>
              <a:t>自 助 餐 厅</a:t>
            </a:r>
            <a:endParaRPr lang="en-US" altLang="zh-CN" sz="3200" b="1" dirty="0">
              <a:latin typeface="楷体" pitchFamily="49" charset="-122"/>
              <a:ea typeface="楷体" pitchFamily="49" charset="-122"/>
              <a:cs typeface="Verdana" pitchFamily="34"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Jumeirah Group_logo_English.eps"/>
          <p:cNvPicPr>
            <a:picLocks noChangeAspect="1"/>
          </p:cNvPicPr>
          <p:nvPr/>
        </p:nvPicPr>
        <p:blipFill>
          <a:blip r:embed="rId2"/>
          <a:srcRect/>
          <a:stretch>
            <a:fillRect/>
          </a:stretch>
        </p:blipFill>
        <p:spPr bwMode="auto">
          <a:xfrm>
            <a:off x="336550" y="234950"/>
            <a:ext cx="1436688" cy="635000"/>
          </a:xfrm>
          <a:prstGeom prst="rect">
            <a:avLst/>
          </a:prstGeom>
          <a:noFill/>
          <a:ln w="9525">
            <a:noFill/>
            <a:miter lim="800000"/>
            <a:headEnd/>
            <a:tailEnd/>
          </a:ln>
        </p:spPr>
      </p:pic>
      <p:pic>
        <p:nvPicPr>
          <p:cNvPr id="6" name="Picture 4" descr="The Emirates Academy of Hospitality Management.JPG"/>
          <p:cNvPicPr>
            <a:picLocks noChangeAspect="1"/>
          </p:cNvPicPr>
          <p:nvPr/>
        </p:nvPicPr>
        <p:blipFill>
          <a:blip r:embed="rId3"/>
          <a:srcRect/>
          <a:stretch>
            <a:fillRect/>
          </a:stretch>
        </p:blipFill>
        <p:spPr bwMode="auto">
          <a:xfrm>
            <a:off x="6010275" y="234950"/>
            <a:ext cx="2965450" cy="833438"/>
          </a:xfrm>
          <a:prstGeom prst="rect">
            <a:avLst/>
          </a:prstGeom>
          <a:noFill/>
          <a:ln w="9525">
            <a:noFill/>
            <a:miter lim="800000"/>
            <a:headEnd/>
            <a:tailEnd/>
          </a:ln>
        </p:spPr>
      </p:pic>
      <p:pic>
        <p:nvPicPr>
          <p:cNvPr id="4" name="Picture 2"/>
          <p:cNvPicPr>
            <a:picLocks noChangeAspect="1" noChangeArrowheads="1"/>
          </p:cNvPicPr>
          <p:nvPr/>
        </p:nvPicPr>
        <p:blipFill>
          <a:blip r:embed="rId4"/>
          <a:srcRect/>
          <a:stretch>
            <a:fillRect/>
          </a:stretch>
        </p:blipFill>
        <p:spPr bwMode="auto">
          <a:xfrm>
            <a:off x="857224" y="1123950"/>
            <a:ext cx="7643866" cy="5019694"/>
          </a:xfrm>
          <a:prstGeom prst="rect">
            <a:avLst/>
          </a:prstGeom>
          <a:noFill/>
          <a:ln w="9525">
            <a:noFill/>
            <a:miter lim="800000"/>
            <a:headEnd/>
            <a:tailEnd/>
          </a:ln>
          <a:effectLst/>
        </p:spPr>
      </p:pic>
      <p:sp>
        <p:nvSpPr>
          <p:cNvPr id="7" name="TextBox 6"/>
          <p:cNvSpPr txBox="1"/>
          <p:nvPr/>
        </p:nvSpPr>
        <p:spPr>
          <a:xfrm>
            <a:off x="857224" y="1123950"/>
            <a:ext cx="2901976" cy="523220"/>
          </a:xfrm>
          <a:prstGeom prst="rect">
            <a:avLst/>
          </a:prstGeom>
          <a:solidFill>
            <a:schemeClr val="tx2">
              <a:lumMod val="10000"/>
              <a:lumOff val="90000"/>
            </a:schemeClr>
          </a:solidFill>
        </p:spPr>
        <p:txBody>
          <a:bodyPr wrap="square" rtlCol="0">
            <a:spAutoFit/>
          </a:bodyPr>
          <a:lstStyle/>
          <a:p>
            <a:r>
              <a:rPr lang="zh-CN" altLang="en-US" sz="2800" dirty="0" smtClean="0"/>
              <a:t>学生单人间宿舍</a:t>
            </a:r>
            <a:r>
              <a:rPr lang="en-US" altLang="zh-CN" sz="2800" dirty="0" smtClean="0"/>
              <a:t> </a:t>
            </a:r>
            <a:endParaRPr lang="zh-CN" altLang="en-US" sz="36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Jumeirah Group_logo_English.eps"/>
          <p:cNvPicPr>
            <a:picLocks noChangeAspect="1"/>
          </p:cNvPicPr>
          <p:nvPr/>
        </p:nvPicPr>
        <p:blipFill>
          <a:blip r:embed="rId2"/>
          <a:srcRect/>
          <a:stretch>
            <a:fillRect/>
          </a:stretch>
        </p:blipFill>
        <p:spPr bwMode="auto">
          <a:xfrm>
            <a:off x="336550" y="234950"/>
            <a:ext cx="1436688" cy="635000"/>
          </a:xfrm>
          <a:prstGeom prst="rect">
            <a:avLst/>
          </a:prstGeom>
          <a:noFill/>
          <a:ln w="9525">
            <a:noFill/>
            <a:miter lim="800000"/>
            <a:headEnd/>
            <a:tailEnd/>
          </a:ln>
        </p:spPr>
      </p:pic>
      <p:pic>
        <p:nvPicPr>
          <p:cNvPr id="6" name="Picture 4" descr="The Emirates Academy of Hospitality Management.JPG"/>
          <p:cNvPicPr>
            <a:picLocks noChangeAspect="1"/>
          </p:cNvPicPr>
          <p:nvPr/>
        </p:nvPicPr>
        <p:blipFill>
          <a:blip r:embed="rId3"/>
          <a:srcRect/>
          <a:stretch>
            <a:fillRect/>
          </a:stretch>
        </p:blipFill>
        <p:spPr bwMode="auto">
          <a:xfrm>
            <a:off x="6010275" y="234950"/>
            <a:ext cx="2965450" cy="833438"/>
          </a:xfrm>
          <a:prstGeom prst="rect">
            <a:avLst/>
          </a:prstGeom>
          <a:noFill/>
          <a:ln w="9525">
            <a:noFill/>
            <a:miter lim="800000"/>
            <a:headEnd/>
            <a:tailEnd/>
          </a:ln>
        </p:spPr>
      </p:pic>
      <p:pic>
        <p:nvPicPr>
          <p:cNvPr id="4" name="Picture 2"/>
          <p:cNvPicPr>
            <a:picLocks noChangeAspect="1" noChangeArrowheads="1"/>
          </p:cNvPicPr>
          <p:nvPr/>
        </p:nvPicPr>
        <p:blipFill>
          <a:blip r:embed="rId4"/>
          <a:srcRect/>
          <a:stretch>
            <a:fillRect/>
          </a:stretch>
        </p:blipFill>
        <p:spPr bwMode="auto">
          <a:xfrm>
            <a:off x="590524" y="1258888"/>
            <a:ext cx="7643866" cy="4895868"/>
          </a:xfrm>
          <a:prstGeom prst="rect">
            <a:avLst/>
          </a:prstGeom>
          <a:noFill/>
          <a:ln w="9525">
            <a:noFill/>
            <a:miter lim="800000"/>
            <a:headEnd/>
            <a:tailEnd/>
          </a:ln>
          <a:effectLst/>
        </p:spPr>
      </p:pic>
      <p:sp>
        <p:nvSpPr>
          <p:cNvPr id="7" name="TextBox 6"/>
          <p:cNvSpPr txBox="1"/>
          <p:nvPr/>
        </p:nvSpPr>
        <p:spPr>
          <a:xfrm>
            <a:off x="590524" y="1258888"/>
            <a:ext cx="2901976" cy="523220"/>
          </a:xfrm>
          <a:prstGeom prst="rect">
            <a:avLst/>
          </a:prstGeom>
          <a:solidFill>
            <a:schemeClr val="tx2">
              <a:lumMod val="10000"/>
              <a:lumOff val="90000"/>
            </a:schemeClr>
          </a:solidFill>
        </p:spPr>
        <p:txBody>
          <a:bodyPr wrap="square" rtlCol="0">
            <a:spAutoFit/>
          </a:bodyPr>
          <a:lstStyle/>
          <a:p>
            <a:r>
              <a:rPr lang="zh-CN" altLang="en-US" sz="2800" dirty="0" smtClean="0"/>
              <a:t>学生单人间宿舍</a:t>
            </a:r>
            <a:r>
              <a:rPr lang="en-US" altLang="zh-CN" sz="2800" dirty="0" smtClean="0"/>
              <a:t> </a:t>
            </a:r>
            <a:endParaRPr lang="zh-CN" altLang="en-US" sz="36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Jumeirah Group_logo_English.eps"/>
          <p:cNvPicPr>
            <a:picLocks noChangeAspect="1"/>
          </p:cNvPicPr>
          <p:nvPr/>
        </p:nvPicPr>
        <p:blipFill>
          <a:blip r:embed="rId2"/>
          <a:srcRect/>
          <a:stretch>
            <a:fillRect/>
          </a:stretch>
        </p:blipFill>
        <p:spPr bwMode="auto">
          <a:xfrm>
            <a:off x="336550" y="234950"/>
            <a:ext cx="1436688" cy="635000"/>
          </a:xfrm>
          <a:prstGeom prst="rect">
            <a:avLst/>
          </a:prstGeom>
          <a:noFill/>
          <a:ln w="9525">
            <a:noFill/>
            <a:miter lim="800000"/>
            <a:headEnd/>
            <a:tailEnd/>
          </a:ln>
        </p:spPr>
      </p:pic>
      <p:pic>
        <p:nvPicPr>
          <p:cNvPr id="6" name="Picture 4" descr="The Emirates Academy of Hospitality Management.JPG"/>
          <p:cNvPicPr>
            <a:picLocks noChangeAspect="1"/>
          </p:cNvPicPr>
          <p:nvPr/>
        </p:nvPicPr>
        <p:blipFill>
          <a:blip r:embed="rId3"/>
          <a:srcRect/>
          <a:stretch>
            <a:fillRect/>
          </a:stretch>
        </p:blipFill>
        <p:spPr bwMode="auto">
          <a:xfrm>
            <a:off x="6010275" y="234950"/>
            <a:ext cx="2965450" cy="833438"/>
          </a:xfrm>
          <a:prstGeom prst="rect">
            <a:avLst/>
          </a:prstGeom>
          <a:noFill/>
          <a:ln w="9525">
            <a:noFill/>
            <a:miter lim="800000"/>
            <a:headEnd/>
            <a:tailEnd/>
          </a:ln>
        </p:spPr>
      </p:pic>
      <p:pic>
        <p:nvPicPr>
          <p:cNvPr id="4" name="Picture 2"/>
          <p:cNvPicPr>
            <a:picLocks noChangeAspect="1" noChangeArrowheads="1"/>
          </p:cNvPicPr>
          <p:nvPr/>
        </p:nvPicPr>
        <p:blipFill>
          <a:blip r:embed="rId4"/>
          <a:srcRect/>
          <a:stretch>
            <a:fillRect/>
          </a:stretch>
        </p:blipFill>
        <p:spPr bwMode="auto">
          <a:xfrm>
            <a:off x="500034" y="1142984"/>
            <a:ext cx="8215370" cy="5038746"/>
          </a:xfrm>
          <a:prstGeom prst="rect">
            <a:avLst/>
          </a:prstGeom>
          <a:noFill/>
          <a:ln w="9525">
            <a:noFill/>
            <a:miter lim="800000"/>
            <a:headEnd/>
            <a:tailEnd/>
          </a:ln>
          <a:effectLst/>
        </p:spPr>
      </p:pic>
      <p:sp>
        <p:nvSpPr>
          <p:cNvPr id="7" name="TextBox 6"/>
          <p:cNvSpPr txBox="1"/>
          <p:nvPr/>
        </p:nvSpPr>
        <p:spPr>
          <a:xfrm>
            <a:off x="500034" y="1142984"/>
            <a:ext cx="3964014" cy="523220"/>
          </a:xfrm>
          <a:prstGeom prst="rect">
            <a:avLst/>
          </a:prstGeom>
          <a:solidFill>
            <a:schemeClr val="tx2">
              <a:lumMod val="10000"/>
              <a:lumOff val="90000"/>
            </a:schemeClr>
          </a:solidFill>
        </p:spPr>
        <p:txBody>
          <a:bodyPr wrap="square" rtlCol="0">
            <a:spAutoFit/>
          </a:bodyPr>
          <a:lstStyle/>
          <a:p>
            <a:r>
              <a:rPr lang="zh-CN" altLang="en-US" sz="2800" dirty="0" smtClean="0"/>
              <a:t>学生单人间宿舍</a:t>
            </a:r>
            <a:r>
              <a:rPr lang="en-US" altLang="zh-CN" sz="2800" dirty="0" smtClean="0"/>
              <a:t> ( </a:t>
            </a:r>
            <a:r>
              <a:rPr lang="zh-CN" altLang="en-US" sz="2800" dirty="0" smtClean="0"/>
              <a:t>厨房</a:t>
            </a:r>
            <a:r>
              <a:rPr lang="en-US" altLang="zh-CN" sz="2800" dirty="0" smtClean="0"/>
              <a:t>)</a:t>
            </a:r>
            <a:endParaRPr lang="zh-CN" altLang="en-US" sz="28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Oval 29"/>
          <p:cNvSpPr>
            <a:spLocks noChangeArrowheads="1"/>
          </p:cNvSpPr>
          <p:nvPr/>
        </p:nvSpPr>
        <p:spPr bwMode="auto">
          <a:xfrm>
            <a:off x="7493000" y="3759200"/>
            <a:ext cx="219075" cy="215900"/>
          </a:xfrm>
          <a:prstGeom prst="ellipse">
            <a:avLst/>
          </a:prstGeom>
          <a:solidFill>
            <a:srgbClr val="000066"/>
          </a:solidFill>
          <a:ln w="9525">
            <a:noFill/>
            <a:round/>
            <a:headEnd/>
            <a:tailEnd/>
          </a:ln>
        </p:spPr>
        <p:txBody>
          <a:bodyPr wrap="none" anchor="ctr"/>
          <a:lstStyle/>
          <a:p>
            <a:endParaRPr lang="zh-CN" altLang="zh-CN">
              <a:solidFill>
                <a:srgbClr val="000000"/>
              </a:solidFill>
            </a:endParaRPr>
          </a:p>
        </p:txBody>
      </p:sp>
      <p:pic>
        <p:nvPicPr>
          <p:cNvPr id="29699" name="Picture 3" descr="Jumeirah Group_logo_English.eps"/>
          <p:cNvPicPr>
            <a:picLocks noChangeAspect="1"/>
          </p:cNvPicPr>
          <p:nvPr/>
        </p:nvPicPr>
        <p:blipFill>
          <a:blip r:embed="rId2"/>
          <a:srcRect/>
          <a:stretch>
            <a:fillRect/>
          </a:stretch>
        </p:blipFill>
        <p:spPr bwMode="auto">
          <a:xfrm>
            <a:off x="336550" y="234950"/>
            <a:ext cx="1436688" cy="635000"/>
          </a:xfrm>
          <a:prstGeom prst="rect">
            <a:avLst/>
          </a:prstGeom>
          <a:noFill/>
          <a:ln w="9525">
            <a:noFill/>
            <a:miter lim="800000"/>
            <a:headEnd/>
            <a:tailEnd/>
          </a:ln>
        </p:spPr>
      </p:pic>
      <p:pic>
        <p:nvPicPr>
          <p:cNvPr id="29700" name="Picture 4" descr="The Emirates Academy of Hospitality Management.JPG"/>
          <p:cNvPicPr>
            <a:picLocks noChangeAspect="1"/>
          </p:cNvPicPr>
          <p:nvPr/>
        </p:nvPicPr>
        <p:blipFill>
          <a:blip r:embed="rId3"/>
          <a:srcRect/>
          <a:stretch>
            <a:fillRect/>
          </a:stretch>
        </p:blipFill>
        <p:spPr bwMode="auto">
          <a:xfrm>
            <a:off x="6010275" y="234950"/>
            <a:ext cx="2965450" cy="833438"/>
          </a:xfrm>
          <a:prstGeom prst="rect">
            <a:avLst/>
          </a:prstGeom>
          <a:noFill/>
          <a:ln w="9525">
            <a:noFill/>
            <a:miter lim="800000"/>
            <a:headEnd/>
            <a:tailEnd/>
          </a:ln>
        </p:spPr>
      </p:pic>
      <p:grpSp>
        <p:nvGrpSpPr>
          <p:cNvPr id="2" name="Group 6"/>
          <p:cNvGrpSpPr>
            <a:grpSpLocks/>
          </p:cNvGrpSpPr>
          <p:nvPr/>
        </p:nvGrpSpPr>
        <p:grpSpPr bwMode="auto">
          <a:xfrm>
            <a:off x="1157288" y="1576388"/>
            <a:ext cx="7986712" cy="4438650"/>
            <a:chOff x="2286000" y="426765"/>
            <a:chExt cx="6858000" cy="3754795"/>
          </a:xfrm>
        </p:grpSpPr>
        <p:grpSp>
          <p:nvGrpSpPr>
            <p:cNvPr id="3" name="Group 7"/>
            <p:cNvGrpSpPr>
              <a:grpSpLocks/>
            </p:cNvGrpSpPr>
            <p:nvPr/>
          </p:nvGrpSpPr>
          <p:grpSpPr bwMode="auto">
            <a:xfrm>
              <a:off x="2286000" y="426765"/>
              <a:ext cx="6858000" cy="3754795"/>
              <a:chOff x="2286000" y="426765"/>
              <a:chExt cx="6858000" cy="3754795"/>
            </a:xfrm>
          </p:grpSpPr>
          <p:pic>
            <p:nvPicPr>
              <p:cNvPr id="12" name="Picture 15" descr="Jumeirah_WorldMap_Generic"/>
              <p:cNvPicPr>
                <a:picLocks noChangeAspect="1" noChangeArrowheads="1"/>
              </p:cNvPicPr>
              <p:nvPr/>
            </p:nvPicPr>
            <p:blipFill>
              <a:blip r:embed="rId4" cstate="email">
                <a:clrChange>
                  <a:clrFrom>
                    <a:srgbClr val="FFFFFF"/>
                  </a:clrFrom>
                  <a:clrTo>
                    <a:srgbClr val="FFFFFF">
                      <a:alpha val="0"/>
                    </a:srgbClr>
                  </a:clrTo>
                </a:clrChange>
                <a:duotone>
                  <a:prstClr val="black"/>
                  <a:srgbClr val="D9C3A5">
                    <a:tint val="50000"/>
                    <a:satMod val="180000"/>
                  </a:srgbClr>
                </a:duotone>
                <a:lum bright="-21000" contrast="49000"/>
              </a:blip>
              <a:srcRect/>
              <a:stretch>
                <a:fillRect/>
              </a:stretch>
            </p:blipFill>
            <p:spPr bwMode="auto">
              <a:xfrm>
                <a:off x="2286000" y="426765"/>
                <a:ext cx="6858000" cy="3754795"/>
              </a:xfrm>
              <a:prstGeom prst="rect">
                <a:avLst/>
              </a:prstGeom>
              <a:noFill/>
              <a:ln w="9525">
                <a:noFill/>
                <a:miter lim="800000"/>
                <a:headEnd/>
                <a:tailEnd/>
              </a:ln>
            </p:spPr>
          </p:pic>
          <p:grpSp>
            <p:nvGrpSpPr>
              <p:cNvPr id="4" name="Group 28"/>
              <p:cNvGrpSpPr>
                <a:grpSpLocks/>
              </p:cNvGrpSpPr>
              <p:nvPr/>
            </p:nvGrpSpPr>
            <p:grpSpPr bwMode="auto">
              <a:xfrm>
                <a:off x="6553200" y="1828800"/>
                <a:ext cx="187975" cy="183152"/>
                <a:chOff x="3619" y="2054"/>
                <a:chExt cx="106" cy="106"/>
              </a:xfrm>
              <a:solidFill>
                <a:srgbClr val="000066"/>
              </a:solidFill>
            </p:grpSpPr>
            <p:sp>
              <p:nvSpPr>
                <p:cNvPr id="67" name="Oval 29"/>
                <p:cNvSpPr>
                  <a:spLocks noChangeArrowheads="1"/>
                </p:cNvSpPr>
                <p:nvPr/>
              </p:nvSpPr>
              <p:spPr bwMode="auto">
                <a:xfrm>
                  <a:off x="3619" y="2054"/>
                  <a:ext cx="106" cy="106"/>
                </a:xfrm>
                <a:prstGeom prst="ellipse">
                  <a:avLst/>
                </a:prstGeom>
                <a:grpFill/>
                <a:ln w="9525">
                  <a:noFill/>
                  <a:round/>
                  <a:headEnd/>
                  <a:tailEnd/>
                </a:ln>
              </p:spPr>
              <p:txBody>
                <a:bodyPr wrap="none" anchor="ctr"/>
                <a:lstStyle/>
                <a:p>
                  <a:pPr>
                    <a:defRPr/>
                  </a:pPr>
                  <a:endParaRPr lang="en-US">
                    <a:solidFill>
                      <a:srgbClr val="000000"/>
                    </a:solidFill>
                  </a:endParaRPr>
                </a:p>
              </p:txBody>
            </p:sp>
            <p:pic>
              <p:nvPicPr>
                <p:cNvPr id="68" name="Picture 30" descr="logo2"/>
                <p:cNvPicPr>
                  <a:picLocks noChangeAspect="1" noChangeArrowheads="1"/>
                </p:cNvPicPr>
                <p:nvPr/>
              </p:nvPicPr>
              <p:blipFill>
                <a:blip r:embed="rId5" cstate="email"/>
                <a:srcRect/>
                <a:stretch>
                  <a:fillRect/>
                </a:stretch>
              </p:blipFill>
              <p:spPr bwMode="auto">
                <a:xfrm>
                  <a:off x="3637" y="2061"/>
                  <a:ext cx="65" cy="91"/>
                </a:xfrm>
                <a:prstGeom prst="rect">
                  <a:avLst/>
                </a:prstGeom>
                <a:grpFill/>
                <a:ln w="9525">
                  <a:noFill/>
                  <a:miter lim="800000"/>
                  <a:headEnd/>
                  <a:tailEnd/>
                </a:ln>
              </p:spPr>
            </p:pic>
          </p:grpSp>
          <p:grpSp>
            <p:nvGrpSpPr>
              <p:cNvPr id="5" name="Group 28"/>
              <p:cNvGrpSpPr>
                <a:grpSpLocks/>
              </p:cNvGrpSpPr>
              <p:nvPr/>
            </p:nvGrpSpPr>
            <p:grpSpPr bwMode="auto">
              <a:xfrm>
                <a:off x="6172200" y="1814977"/>
                <a:ext cx="187975" cy="183152"/>
                <a:chOff x="3619" y="2054"/>
                <a:chExt cx="106" cy="106"/>
              </a:xfrm>
              <a:solidFill>
                <a:srgbClr val="000066"/>
              </a:solidFill>
            </p:grpSpPr>
            <p:sp>
              <p:nvSpPr>
                <p:cNvPr id="65" name="Oval 29"/>
                <p:cNvSpPr>
                  <a:spLocks noChangeArrowheads="1"/>
                </p:cNvSpPr>
                <p:nvPr/>
              </p:nvSpPr>
              <p:spPr bwMode="auto">
                <a:xfrm>
                  <a:off x="3619" y="2054"/>
                  <a:ext cx="106" cy="106"/>
                </a:xfrm>
                <a:prstGeom prst="ellipse">
                  <a:avLst/>
                </a:prstGeom>
                <a:grpFill/>
                <a:ln w="9525">
                  <a:noFill/>
                  <a:round/>
                  <a:headEnd/>
                  <a:tailEnd/>
                </a:ln>
              </p:spPr>
              <p:txBody>
                <a:bodyPr wrap="none" anchor="ctr"/>
                <a:lstStyle/>
                <a:p>
                  <a:pPr>
                    <a:defRPr/>
                  </a:pPr>
                  <a:endParaRPr lang="en-US">
                    <a:solidFill>
                      <a:srgbClr val="000000"/>
                    </a:solidFill>
                  </a:endParaRPr>
                </a:p>
              </p:txBody>
            </p:sp>
            <p:pic>
              <p:nvPicPr>
                <p:cNvPr id="66" name="Picture 30" descr="logo2"/>
                <p:cNvPicPr>
                  <a:picLocks noChangeAspect="1" noChangeArrowheads="1"/>
                </p:cNvPicPr>
                <p:nvPr/>
              </p:nvPicPr>
              <p:blipFill>
                <a:blip r:embed="rId5" cstate="email"/>
                <a:srcRect/>
                <a:stretch>
                  <a:fillRect/>
                </a:stretch>
              </p:blipFill>
              <p:spPr bwMode="auto">
                <a:xfrm>
                  <a:off x="3637" y="2061"/>
                  <a:ext cx="65" cy="91"/>
                </a:xfrm>
                <a:prstGeom prst="rect">
                  <a:avLst/>
                </a:prstGeom>
                <a:grpFill/>
                <a:ln w="9525">
                  <a:noFill/>
                  <a:miter lim="800000"/>
                  <a:headEnd/>
                  <a:tailEnd/>
                </a:ln>
              </p:spPr>
            </p:pic>
          </p:grpSp>
          <p:grpSp>
            <p:nvGrpSpPr>
              <p:cNvPr id="6" name="Group 28"/>
              <p:cNvGrpSpPr>
                <a:grpSpLocks/>
              </p:cNvGrpSpPr>
              <p:nvPr/>
            </p:nvGrpSpPr>
            <p:grpSpPr bwMode="auto">
              <a:xfrm>
                <a:off x="6629400" y="1905000"/>
                <a:ext cx="187975" cy="183152"/>
                <a:chOff x="3619" y="2054"/>
                <a:chExt cx="106" cy="106"/>
              </a:xfrm>
              <a:solidFill>
                <a:srgbClr val="000066"/>
              </a:solidFill>
            </p:grpSpPr>
            <p:sp>
              <p:nvSpPr>
                <p:cNvPr id="63" name="Oval 29"/>
                <p:cNvSpPr>
                  <a:spLocks noChangeArrowheads="1"/>
                </p:cNvSpPr>
                <p:nvPr/>
              </p:nvSpPr>
              <p:spPr bwMode="auto">
                <a:xfrm>
                  <a:off x="3619" y="2054"/>
                  <a:ext cx="106" cy="106"/>
                </a:xfrm>
                <a:prstGeom prst="ellipse">
                  <a:avLst/>
                </a:prstGeom>
                <a:grpFill/>
                <a:ln w="9525">
                  <a:noFill/>
                  <a:round/>
                  <a:headEnd/>
                  <a:tailEnd/>
                </a:ln>
              </p:spPr>
              <p:txBody>
                <a:bodyPr wrap="none" anchor="ctr"/>
                <a:lstStyle/>
                <a:p>
                  <a:pPr>
                    <a:defRPr/>
                  </a:pPr>
                  <a:endParaRPr lang="en-US">
                    <a:solidFill>
                      <a:srgbClr val="000000"/>
                    </a:solidFill>
                  </a:endParaRPr>
                </a:p>
              </p:txBody>
            </p:sp>
            <p:pic>
              <p:nvPicPr>
                <p:cNvPr id="64" name="Picture 30" descr="logo2"/>
                <p:cNvPicPr>
                  <a:picLocks noChangeAspect="1" noChangeArrowheads="1"/>
                </p:cNvPicPr>
                <p:nvPr/>
              </p:nvPicPr>
              <p:blipFill>
                <a:blip r:embed="rId5" cstate="email"/>
                <a:srcRect/>
                <a:stretch>
                  <a:fillRect/>
                </a:stretch>
              </p:blipFill>
              <p:spPr bwMode="auto">
                <a:xfrm>
                  <a:off x="3637" y="2061"/>
                  <a:ext cx="65" cy="91"/>
                </a:xfrm>
                <a:prstGeom prst="rect">
                  <a:avLst/>
                </a:prstGeom>
                <a:grpFill/>
                <a:ln w="9525">
                  <a:noFill/>
                  <a:miter lim="800000"/>
                  <a:headEnd/>
                  <a:tailEnd/>
                </a:ln>
              </p:spPr>
            </p:pic>
          </p:grpSp>
          <p:grpSp>
            <p:nvGrpSpPr>
              <p:cNvPr id="7" name="Group 28"/>
              <p:cNvGrpSpPr>
                <a:grpSpLocks/>
              </p:cNvGrpSpPr>
              <p:nvPr/>
            </p:nvGrpSpPr>
            <p:grpSpPr bwMode="auto">
              <a:xfrm>
                <a:off x="5181600" y="1600200"/>
                <a:ext cx="187975" cy="183152"/>
                <a:chOff x="3619" y="2054"/>
                <a:chExt cx="106" cy="106"/>
              </a:xfrm>
              <a:solidFill>
                <a:srgbClr val="000066"/>
              </a:solidFill>
            </p:grpSpPr>
            <p:sp>
              <p:nvSpPr>
                <p:cNvPr id="61" name="Oval 29"/>
                <p:cNvSpPr>
                  <a:spLocks noChangeArrowheads="1"/>
                </p:cNvSpPr>
                <p:nvPr/>
              </p:nvSpPr>
              <p:spPr bwMode="auto">
                <a:xfrm>
                  <a:off x="3619" y="2054"/>
                  <a:ext cx="106" cy="106"/>
                </a:xfrm>
                <a:prstGeom prst="ellipse">
                  <a:avLst/>
                </a:prstGeom>
                <a:grpFill/>
                <a:ln w="9525">
                  <a:noFill/>
                  <a:round/>
                  <a:headEnd/>
                  <a:tailEnd/>
                </a:ln>
              </p:spPr>
              <p:txBody>
                <a:bodyPr wrap="none" anchor="ctr"/>
                <a:lstStyle/>
                <a:p>
                  <a:pPr>
                    <a:defRPr/>
                  </a:pPr>
                  <a:endParaRPr lang="en-US">
                    <a:solidFill>
                      <a:srgbClr val="000000"/>
                    </a:solidFill>
                  </a:endParaRPr>
                </a:p>
              </p:txBody>
            </p:sp>
            <p:pic>
              <p:nvPicPr>
                <p:cNvPr id="62" name="Picture 30" descr="logo2"/>
                <p:cNvPicPr>
                  <a:picLocks noChangeAspect="1" noChangeArrowheads="1"/>
                </p:cNvPicPr>
                <p:nvPr/>
              </p:nvPicPr>
              <p:blipFill>
                <a:blip r:embed="rId5" cstate="email"/>
                <a:srcRect/>
                <a:stretch>
                  <a:fillRect/>
                </a:stretch>
              </p:blipFill>
              <p:spPr bwMode="auto">
                <a:xfrm>
                  <a:off x="3637" y="2061"/>
                  <a:ext cx="65" cy="91"/>
                </a:xfrm>
                <a:prstGeom prst="rect">
                  <a:avLst/>
                </a:prstGeom>
                <a:grpFill/>
                <a:ln w="9525">
                  <a:noFill/>
                  <a:miter lim="800000"/>
                  <a:headEnd/>
                  <a:tailEnd/>
                </a:ln>
              </p:spPr>
            </p:pic>
          </p:grpSp>
          <p:grpSp>
            <p:nvGrpSpPr>
              <p:cNvPr id="8" name="Group 28"/>
              <p:cNvGrpSpPr>
                <a:grpSpLocks/>
              </p:cNvGrpSpPr>
              <p:nvPr/>
            </p:nvGrpSpPr>
            <p:grpSpPr bwMode="auto">
              <a:xfrm>
                <a:off x="8077200" y="1600200"/>
                <a:ext cx="187975" cy="183152"/>
                <a:chOff x="3619" y="2054"/>
                <a:chExt cx="106" cy="106"/>
              </a:xfrm>
              <a:solidFill>
                <a:srgbClr val="000066"/>
              </a:solidFill>
            </p:grpSpPr>
            <p:sp>
              <p:nvSpPr>
                <p:cNvPr id="59" name="Oval 29"/>
                <p:cNvSpPr>
                  <a:spLocks noChangeArrowheads="1"/>
                </p:cNvSpPr>
                <p:nvPr/>
              </p:nvSpPr>
              <p:spPr bwMode="auto">
                <a:xfrm>
                  <a:off x="3619" y="2054"/>
                  <a:ext cx="106" cy="106"/>
                </a:xfrm>
                <a:prstGeom prst="ellipse">
                  <a:avLst/>
                </a:prstGeom>
                <a:grpFill/>
                <a:ln w="9525">
                  <a:noFill/>
                  <a:round/>
                  <a:headEnd/>
                  <a:tailEnd/>
                </a:ln>
              </p:spPr>
              <p:txBody>
                <a:bodyPr wrap="none" anchor="ctr"/>
                <a:lstStyle/>
                <a:p>
                  <a:pPr>
                    <a:defRPr/>
                  </a:pPr>
                  <a:endParaRPr lang="en-US">
                    <a:solidFill>
                      <a:srgbClr val="000000"/>
                    </a:solidFill>
                  </a:endParaRPr>
                </a:p>
              </p:txBody>
            </p:sp>
            <p:pic>
              <p:nvPicPr>
                <p:cNvPr id="60" name="Picture 30" descr="logo2"/>
                <p:cNvPicPr>
                  <a:picLocks noChangeAspect="1" noChangeArrowheads="1"/>
                </p:cNvPicPr>
                <p:nvPr/>
              </p:nvPicPr>
              <p:blipFill>
                <a:blip r:embed="rId5" cstate="email"/>
                <a:srcRect/>
                <a:stretch>
                  <a:fillRect/>
                </a:stretch>
              </p:blipFill>
              <p:spPr bwMode="auto">
                <a:xfrm>
                  <a:off x="3637" y="2061"/>
                  <a:ext cx="65" cy="91"/>
                </a:xfrm>
                <a:prstGeom prst="rect">
                  <a:avLst/>
                </a:prstGeom>
                <a:grpFill/>
                <a:ln w="9525">
                  <a:noFill/>
                  <a:miter lim="800000"/>
                  <a:headEnd/>
                  <a:tailEnd/>
                </a:ln>
              </p:spPr>
            </p:pic>
          </p:grpSp>
          <p:grpSp>
            <p:nvGrpSpPr>
              <p:cNvPr id="9" name="Group 28"/>
              <p:cNvGrpSpPr>
                <a:grpSpLocks/>
              </p:cNvGrpSpPr>
              <p:nvPr/>
            </p:nvGrpSpPr>
            <p:grpSpPr bwMode="auto">
              <a:xfrm>
                <a:off x="7924800" y="1752600"/>
                <a:ext cx="187975" cy="183152"/>
                <a:chOff x="3619" y="2054"/>
                <a:chExt cx="106" cy="106"/>
              </a:xfrm>
              <a:solidFill>
                <a:srgbClr val="000066"/>
              </a:solidFill>
            </p:grpSpPr>
            <p:sp>
              <p:nvSpPr>
                <p:cNvPr id="57" name="Oval 29"/>
                <p:cNvSpPr>
                  <a:spLocks noChangeArrowheads="1"/>
                </p:cNvSpPr>
                <p:nvPr/>
              </p:nvSpPr>
              <p:spPr bwMode="auto">
                <a:xfrm>
                  <a:off x="3619" y="2054"/>
                  <a:ext cx="106" cy="106"/>
                </a:xfrm>
                <a:prstGeom prst="ellipse">
                  <a:avLst/>
                </a:prstGeom>
                <a:grpFill/>
                <a:ln w="9525">
                  <a:noFill/>
                  <a:round/>
                  <a:headEnd/>
                  <a:tailEnd/>
                </a:ln>
              </p:spPr>
              <p:txBody>
                <a:bodyPr wrap="none" anchor="ctr"/>
                <a:lstStyle/>
                <a:p>
                  <a:pPr>
                    <a:defRPr/>
                  </a:pPr>
                  <a:endParaRPr lang="en-US">
                    <a:solidFill>
                      <a:srgbClr val="000000"/>
                    </a:solidFill>
                  </a:endParaRPr>
                </a:p>
              </p:txBody>
            </p:sp>
            <p:pic>
              <p:nvPicPr>
                <p:cNvPr id="58" name="Picture 30" descr="logo2"/>
                <p:cNvPicPr>
                  <a:picLocks noChangeAspect="1" noChangeArrowheads="1"/>
                </p:cNvPicPr>
                <p:nvPr/>
              </p:nvPicPr>
              <p:blipFill>
                <a:blip r:embed="rId5" cstate="email"/>
                <a:srcRect/>
                <a:stretch>
                  <a:fillRect/>
                </a:stretch>
              </p:blipFill>
              <p:spPr bwMode="auto">
                <a:xfrm>
                  <a:off x="3637" y="2061"/>
                  <a:ext cx="65" cy="91"/>
                </a:xfrm>
                <a:prstGeom prst="rect">
                  <a:avLst/>
                </a:prstGeom>
                <a:grpFill/>
                <a:ln w="9525">
                  <a:noFill/>
                  <a:miter lim="800000"/>
                  <a:headEnd/>
                  <a:tailEnd/>
                </a:ln>
              </p:spPr>
            </p:pic>
          </p:grpSp>
          <p:grpSp>
            <p:nvGrpSpPr>
              <p:cNvPr id="13" name="Group 28"/>
              <p:cNvGrpSpPr>
                <a:grpSpLocks/>
              </p:cNvGrpSpPr>
              <p:nvPr/>
            </p:nvGrpSpPr>
            <p:grpSpPr bwMode="auto">
              <a:xfrm>
                <a:off x="8001000" y="1828800"/>
                <a:ext cx="187975" cy="183152"/>
                <a:chOff x="3619" y="2054"/>
                <a:chExt cx="106" cy="106"/>
              </a:xfrm>
              <a:solidFill>
                <a:srgbClr val="000066"/>
              </a:solidFill>
            </p:grpSpPr>
            <p:sp>
              <p:nvSpPr>
                <p:cNvPr id="55" name="Oval 29"/>
                <p:cNvSpPr>
                  <a:spLocks noChangeArrowheads="1"/>
                </p:cNvSpPr>
                <p:nvPr/>
              </p:nvSpPr>
              <p:spPr bwMode="auto">
                <a:xfrm>
                  <a:off x="3619" y="2054"/>
                  <a:ext cx="106" cy="106"/>
                </a:xfrm>
                <a:prstGeom prst="ellipse">
                  <a:avLst/>
                </a:prstGeom>
                <a:grpFill/>
                <a:ln w="9525">
                  <a:noFill/>
                  <a:round/>
                  <a:headEnd/>
                  <a:tailEnd/>
                </a:ln>
              </p:spPr>
              <p:txBody>
                <a:bodyPr wrap="none" anchor="ctr"/>
                <a:lstStyle/>
                <a:p>
                  <a:pPr>
                    <a:defRPr/>
                  </a:pPr>
                  <a:endParaRPr lang="en-US">
                    <a:solidFill>
                      <a:srgbClr val="000000"/>
                    </a:solidFill>
                  </a:endParaRPr>
                </a:p>
              </p:txBody>
            </p:sp>
            <p:pic>
              <p:nvPicPr>
                <p:cNvPr id="56" name="Picture 30" descr="logo2"/>
                <p:cNvPicPr>
                  <a:picLocks noChangeAspect="1" noChangeArrowheads="1"/>
                </p:cNvPicPr>
                <p:nvPr/>
              </p:nvPicPr>
              <p:blipFill>
                <a:blip r:embed="rId5" cstate="email"/>
                <a:srcRect/>
                <a:stretch>
                  <a:fillRect/>
                </a:stretch>
              </p:blipFill>
              <p:spPr bwMode="auto">
                <a:xfrm>
                  <a:off x="3637" y="2061"/>
                  <a:ext cx="65" cy="91"/>
                </a:xfrm>
                <a:prstGeom prst="rect">
                  <a:avLst/>
                </a:prstGeom>
                <a:grpFill/>
                <a:ln w="9525">
                  <a:noFill/>
                  <a:miter lim="800000"/>
                  <a:headEnd/>
                  <a:tailEnd/>
                </a:ln>
              </p:spPr>
            </p:pic>
          </p:grpSp>
          <p:grpSp>
            <p:nvGrpSpPr>
              <p:cNvPr id="14" name="Group 28"/>
              <p:cNvGrpSpPr>
                <a:grpSpLocks/>
              </p:cNvGrpSpPr>
              <p:nvPr/>
            </p:nvGrpSpPr>
            <p:grpSpPr bwMode="auto">
              <a:xfrm>
                <a:off x="8077201" y="2590780"/>
                <a:ext cx="187975" cy="183151"/>
                <a:chOff x="3619" y="2054"/>
                <a:chExt cx="106" cy="106"/>
              </a:xfrm>
              <a:solidFill>
                <a:srgbClr val="000066"/>
              </a:solidFill>
            </p:grpSpPr>
            <p:sp>
              <p:nvSpPr>
                <p:cNvPr id="53" name="Oval 29"/>
                <p:cNvSpPr>
                  <a:spLocks noChangeArrowheads="1"/>
                </p:cNvSpPr>
                <p:nvPr/>
              </p:nvSpPr>
              <p:spPr bwMode="auto">
                <a:xfrm>
                  <a:off x="3619" y="2054"/>
                  <a:ext cx="106" cy="106"/>
                </a:xfrm>
                <a:prstGeom prst="ellipse">
                  <a:avLst/>
                </a:prstGeom>
                <a:grpFill/>
                <a:ln w="9525">
                  <a:noFill/>
                  <a:round/>
                  <a:headEnd/>
                  <a:tailEnd/>
                </a:ln>
              </p:spPr>
              <p:txBody>
                <a:bodyPr wrap="none" anchor="ctr"/>
                <a:lstStyle/>
                <a:p>
                  <a:pPr>
                    <a:defRPr/>
                  </a:pPr>
                  <a:endParaRPr lang="en-US">
                    <a:solidFill>
                      <a:srgbClr val="000000"/>
                    </a:solidFill>
                  </a:endParaRPr>
                </a:p>
              </p:txBody>
            </p:sp>
            <p:pic>
              <p:nvPicPr>
                <p:cNvPr id="54" name="Picture 30" descr="logo2"/>
                <p:cNvPicPr>
                  <a:picLocks noChangeAspect="1" noChangeArrowheads="1"/>
                </p:cNvPicPr>
                <p:nvPr/>
              </p:nvPicPr>
              <p:blipFill>
                <a:blip r:embed="rId5" cstate="email"/>
                <a:srcRect/>
                <a:stretch>
                  <a:fillRect/>
                </a:stretch>
              </p:blipFill>
              <p:spPr bwMode="auto">
                <a:xfrm>
                  <a:off x="3641" y="2065"/>
                  <a:ext cx="65" cy="91"/>
                </a:xfrm>
                <a:prstGeom prst="rect">
                  <a:avLst/>
                </a:prstGeom>
                <a:grpFill/>
                <a:ln w="9525">
                  <a:noFill/>
                  <a:miter lim="800000"/>
                  <a:headEnd/>
                  <a:tailEnd/>
                </a:ln>
              </p:spPr>
            </p:pic>
          </p:grpSp>
          <p:grpSp>
            <p:nvGrpSpPr>
              <p:cNvPr id="15" name="Group 28"/>
              <p:cNvGrpSpPr>
                <a:grpSpLocks/>
              </p:cNvGrpSpPr>
              <p:nvPr/>
            </p:nvGrpSpPr>
            <p:grpSpPr bwMode="auto">
              <a:xfrm>
                <a:off x="5334000" y="990600"/>
                <a:ext cx="187975" cy="183152"/>
                <a:chOff x="3619" y="2054"/>
                <a:chExt cx="106" cy="106"/>
              </a:xfrm>
              <a:solidFill>
                <a:srgbClr val="000066"/>
              </a:solidFill>
            </p:grpSpPr>
            <p:sp>
              <p:nvSpPr>
                <p:cNvPr id="51" name="Oval 29"/>
                <p:cNvSpPr>
                  <a:spLocks noChangeArrowheads="1"/>
                </p:cNvSpPr>
                <p:nvPr/>
              </p:nvSpPr>
              <p:spPr bwMode="auto">
                <a:xfrm>
                  <a:off x="3619" y="2054"/>
                  <a:ext cx="106" cy="106"/>
                </a:xfrm>
                <a:prstGeom prst="ellipse">
                  <a:avLst/>
                </a:prstGeom>
                <a:grpFill/>
                <a:ln w="9525">
                  <a:noFill/>
                  <a:round/>
                  <a:headEnd/>
                  <a:tailEnd/>
                </a:ln>
              </p:spPr>
              <p:txBody>
                <a:bodyPr wrap="none" anchor="ctr"/>
                <a:lstStyle/>
                <a:p>
                  <a:pPr>
                    <a:defRPr/>
                  </a:pPr>
                  <a:endParaRPr lang="en-US">
                    <a:solidFill>
                      <a:srgbClr val="000000"/>
                    </a:solidFill>
                  </a:endParaRPr>
                </a:p>
              </p:txBody>
            </p:sp>
            <p:pic>
              <p:nvPicPr>
                <p:cNvPr id="52" name="Picture 30" descr="logo2"/>
                <p:cNvPicPr>
                  <a:picLocks noChangeAspect="1" noChangeArrowheads="1"/>
                </p:cNvPicPr>
                <p:nvPr/>
              </p:nvPicPr>
              <p:blipFill>
                <a:blip r:embed="rId5" cstate="email"/>
                <a:srcRect/>
                <a:stretch>
                  <a:fillRect/>
                </a:stretch>
              </p:blipFill>
              <p:spPr bwMode="auto">
                <a:xfrm>
                  <a:off x="3637" y="2061"/>
                  <a:ext cx="65" cy="91"/>
                </a:xfrm>
                <a:prstGeom prst="rect">
                  <a:avLst/>
                </a:prstGeom>
                <a:grpFill/>
                <a:ln w="9525">
                  <a:noFill/>
                  <a:miter lim="800000"/>
                  <a:headEnd/>
                  <a:tailEnd/>
                </a:ln>
              </p:spPr>
            </p:pic>
          </p:grpSp>
          <p:grpSp>
            <p:nvGrpSpPr>
              <p:cNvPr id="16" name="Group 28"/>
              <p:cNvGrpSpPr>
                <a:grpSpLocks/>
              </p:cNvGrpSpPr>
              <p:nvPr/>
            </p:nvGrpSpPr>
            <p:grpSpPr bwMode="auto">
              <a:xfrm>
                <a:off x="5562600" y="1066800"/>
                <a:ext cx="187975" cy="183152"/>
                <a:chOff x="3619" y="2054"/>
                <a:chExt cx="106" cy="106"/>
              </a:xfrm>
              <a:solidFill>
                <a:srgbClr val="000066"/>
              </a:solidFill>
            </p:grpSpPr>
            <p:sp>
              <p:nvSpPr>
                <p:cNvPr id="49" name="Oval 29"/>
                <p:cNvSpPr>
                  <a:spLocks noChangeArrowheads="1"/>
                </p:cNvSpPr>
                <p:nvPr/>
              </p:nvSpPr>
              <p:spPr bwMode="auto">
                <a:xfrm>
                  <a:off x="3619" y="2054"/>
                  <a:ext cx="106" cy="106"/>
                </a:xfrm>
                <a:prstGeom prst="ellipse">
                  <a:avLst/>
                </a:prstGeom>
                <a:grpFill/>
                <a:ln w="9525">
                  <a:noFill/>
                  <a:round/>
                  <a:headEnd/>
                  <a:tailEnd/>
                </a:ln>
              </p:spPr>
              <p:txBody>
                <a:bodyPr wrap="none" anchor="ctr"/>
                <a:lstStyle/>
                <a:p>
                  <a:pPr>
                    <a:defRPr/>
                  </a:pPr>
                  <a:endParaRPr lang="en-US">
                    <a:solidFill>
                      <a:srgbClr val="000000"/>
                    </a:solidFill>
                  </a:endParaRPr>
                </a:p>
              </p:txBody>
            </p:sp>
            <p:pic>
              <p:nvPicPr>
                <p:cNvPr id="50" name="Picture 30" descr="logo2"/>
                <p:cNvPicPr>
                  <a:picLocks noChangeAspect="1" noChangeArrowheads="1"/>
                </p:cNvPicPr>
                <p:nvPr/>
              </p:nvPicPr>
              <p:blipFill>
                <a:blip r:embed="rId5" cstate="email"/>
                <a:srcRect/>
                <a:stretch>
                  <a:fillRect/>
                </a:stretch>
              </p:blipFill>
              <p:spPr bwMode="auto">
                <a:xfrm>
                  <a:off x="3637" y="2061"/>
                  <a:ext cx="65" cy="91"/>
                </a:xfrm>
                <a:prstGeom prst="rect">
                  <a:avLst/>
                </a:prstGeom>
                <a:grpFill/>
                <a:ln w="9525">
                  <a:noFill/>
                  <a:miter lim="800000"/>
                  <a:headEnd/>
                  <a:tailEnd/>
                </a:ln>
              </p:spPr>
            </p:pic>
          </p:grpSp>
          <p:grpSp>
            <p:nvGrpSpPr>
              <p:cNvPr id="17" name="Group 28"/>
              <p:cNvGrpSpPr>
                <a:grpSpLocks/>
              </p:cNvGrpSpPr>
              <p:nvPr/>
            </p:nvGrpSpPr>
            <p:grpSpPr bwMode="auto">
              <a:xfrm>
                <a:off x="5486400" y="1371600"/>
                <a:ext cx="187975" cy="183152"/>
                <a:chOff x="3619" y="2054"/>
                <a:chExt cx="106" cy="106"/>
              </a:xfrm>
              <a:solidFill>
                <a:srgbClr val="000066"/>
              </a:solidFill>
            </p:grpSpPr>
            <p:sp>
              <p:nvSpPr>
                <p:cNvPr id="47" name="Oval 29"/>
                <p:cNvSpPr>
                  <a:spLocks noChangeArrowheads="1"/>
                </p:cNvSpPr>
                <p:nvPr/>
              </p:nvSpPr>
              <p:spPr bwMode="auto">
                <a:xfrm>
                  <a:off x="3619" y="2054"/>
                  <a:ext cx="106" cy="106"/>
                </a:xfrm>
                <a:prstGeom prst="ellipse">
                  <a:avLst/>
                </a:prstGeom>
                <a:grpFill/>
                <a:ln w="9525">
                  <a:noFill/>
                  <a:round/>
                  <a:headEnd/>
                  <a:tailEnd/>
                </a:ln>
              </p:spPr>
              <p:txBody>
                <a:bodyPr wrap="none" anchor="ctr"/>
                <a:lstStyle/>
                <a:p>
                  <a:pPr>
                    <a:defRPr/>
                  </a:pPr>
                  <a:endParaRPr lang="en-US">
                    <a:solidFill>
                      <a:srgbClr val="000000"/>
                    </a:solidFill>
                  </a:endParaRPr>
                </a:p>
              </p:txBody>
            </p:sp>
            <p:pic>
              <p:nvPicPr>
                <p:cNvPr id="48" name="Picture 30" descr="logo2"/>
                <p:cNvPicPr>
                  <a:picLocks noChangeAspect="1" noChangeArrowheads="1"/>
                </p:cNvPicPr>
                <p:nvPr/>
              </p:nvPicPr>
              <p:blipFill>
                <a:blip r:embed="rId5" cstate="email"/>
                <a:srcRect/>
                <a:stretch>
                  <a:fillRect/>
                </a:stretch>
              </p:blipFill>
              <p:spPr bwMode="auto">
                <a:xfrm>
                  <a:off x="3637" y="2061"/>
                  <a:ext cx="65" cy="91"/>
                </a:xfrm>
                <a:prstGeom prst="rect">
                  <a:avLst/>
                </a:prstGeom>
                <a:grpFill/>
                <a:ln w="9525">
                  <a:noFill/>
                  <a:miter lim="800000"/>
                  <a:headEnd/>
                  <a:tailEnd/>
                </a:ln>
              </p:spPr>
            </p:pic>
          </p:grpSp>
          <p:grpSp>
            <p:nvGrpSpPr>
              <p:cNvPr id="18" name="Group 28"/>
              <p:cNvGrpSpPr>
                <a:grpSpLocks/>
              </p:cNvGrpSpPr>
              <p:nvPr/>
            </p:nvGrpSpPr>
            <p:grpSpPr bwMode="auto">
              <a:xfrm>
                <a:off x="7848600" y="1828800"/>
                <a:ext cx="187975" cy="183152"/>
                <a:chOff x="3619" y="2054"/>
                <a:chExt cx="106" cy="106"/>
              </a:xfrm>
              <a:solidFill>
                <a:srgbClr val="000066"/>
              </a:solidFill>
            </p:grpSpPr>
            <p:sp>
              <p:nvSpPr>
                <p:cNvPr id="45" name="Oval 29"/>
                <p:cNvSpPr>
                  <a:spLocks noChangeArrowheads="1"/>
                </p:cNvSpPr>
                <p:nvPr/>
              </p:nvSpPr>
              <p:spPr bwMode="auto">
                <a:xfrm>
                  <a:off x="3619" y="2054"/>
                  <a:ext cx="106" cy="106"/>
                </a:xfrm>
                <a:prstGeom prst="ellipse">
                  <a:avLst/>
                </a:prstGeom>
                <a:grpFill/>
                <a:ln w="9525">
                  <a:noFill/>
                  <a:round/>
                  <a:headEnd/>
                  <a:tailEnd/>
                </a:ln>
              </p:spPr>
              <p:txBody>
                <a:bodyPr wrap="none" anchor="ctr"/>
                <a:lstStyle/>
                <a:p>
                  <a:pPr>
                    <a:defRPr/>
                  </a:pPr>
                  <a:endParaRPr lang="en-US">
                    <a:solidFill>
                      <a:srgbClr val="000000"/>
                    </a:solidFill>
                  </a:endParaRPr>
                </a:p>
              </p:txBody>
            </p:sp>
            <p:pic>
              <p:nvPicPr>
                <p:cNvPr id="46" name="Picture 30" descr="logo2"/>
                <p:cNvPicPr>
                  <a:picLocks noChangeAspect="1" noChangeArrowheads="1"/>
                </p:cNvPicPr>
                <p:nvPr/>
              </p:nvPicPr>
              <p:blipFill>
                <a:blip r:embed="rId5" cstate="email"/>
                <a:srcRect/>
                <a:stretch>
                  <a:fillRect/>
                </a:stretch>
              </p:blipFill>
              <p:spPr bwMode="auto">
                <a:xfrm>
                  <a:off x="3637" y="2061"/>
                  <a:ext cx="65" cy="91"/>
                </a:xfrm>
                <a:prstGeom prst="rect">
                  <a:avLst/>
                </a:prstGeom>
                <a:grpFill/>
                <a:ln w="9525">
                  <a:noFill/>
                  <a:miter lim="800000"/>
                  <a:headEnd/>
                  <a:tailEnd/>
                </a:ln>
              </p:spPr>
            </p:pic>
          </p:grpSp>
          <p:grpSp>
            <p:nvGrpSpPr>
              <p:cNvPr id="19" name="Group 28"/>
              <p:cNvGrpSpPr>
                <a:grpSpLocks/>
              </p:cNvGrpSpPr>
              <p:nvPr/>
            </p:nvGrpSpPr>
            <p:grpSpPr bwMode="auto">
              <a:xfrm>
                <a:off x="8077200" y="1676400"/>
                <a:ext cx="187975" cy="183152"/>
                <a:chOff x="3619" y="2054"/>
                <a:chExt cx="106" cy="106"/>
              </a:xfrm>
              <a:solidFill>
                <a:srgbClr val="000066"/>
              </a:solidFill>
            </p:grpSpPr>
            <p:sp>
              <p:nvSpPr>
                <p:cNvPr id="43" name="Oval 29"/>
                <p:cNvSpPr>
                  <a:spLocks noChangeArrowheads="1"/>
                </p:cNvSpPr>
                <p:nvPr/>
              </p:nvSpPr>
              <p:spPr bwMode="auto">
                <a:xfrm>
                  <a:off x="3619" y="2054"/>
                  <a:ext cx="106" cy="106"/>
                </a:xfrm>
                <a:prstGeom prst="ellipse">
                  <a:avLst/>
                </a:prstGeom>
                <a:grpFill/>
                <a:ln w="9525">
                  <a:noFill/>
                  <a:round/>
                  <a:headEnd/>
                  <a:tailEnd/>
                </a:ln>
              </p:spPr>
              <p:txBody>
                <a:bodyPr wrap="none" anchor="ctr"/>
                <a:lstStyle/>
                <a:p>
                  <a:pPr>
                    <a:defRPr/>
                  </a:pPr>
                  <a:endParaRPr lang="en-US">
                    <a:solidFill>
                      <a:srgbClr val="000000"/>
                    </a:solidFill>
                  </a:endParaRPr>
                </a:p>
              </p:txBody>
            </p:sp>
            <p:pic>
              <p:nvPicPr>
                <p:cNvPr id="44" name="Picture 30" descr="logo2"/>
                <p:cNvPicPr>
                  <a:picLocks noChangeAspect="1" noChangeArrowheads="1"/>
                </p:cNvPicPr>
                <p:nvPr/>
              </p:nvPicPr>
              <p:blipFill>
                <a:blip r:embed="rId5" cstate="email"/>
                <a:srcRect/>
                <a:stretch>
                  <a:fillRect/>
                </a:stretch>
              </p:blipFill>
              <p:spPr bwMode="auto">
                <a:xfrm>
                  <a:off x="3637" y="2061"/>
                  <a:ext cx="65" cy="91"/>
                </a:xfrm>
                <a:prstGeom prst="rect">
                  <a:avLst/>
                </a:prstGeom>
                <a:grpFill/>
                <a:ln w="9525">
                  <a:noFill/>
                  <a:miter lim="800000"/>
                  <a:headEnd/>
                  <a:tailEnd/>
                </a:ln>
              </p:spPr>
            </p:pic>
          </p:grpSp>
          <p:grpSp>
            <p:nvGrpSpPr>
              <p:cNvPr id="20" name="Group 28"/>
              <p:cNvGrpSpPr>
                <a:grpSpLocks/>
              </p:cNvGrpSpPr>
              <p:nvPr/>
            </p:nvGrpSpPr>
            <p:grpSpPr bwMode="auto">
              <a:xfrm>
                <a:off x="8001000" y="1981200"/>
                <a:ext cx="187975" cy="183152"/>
                <a:chOff x="3619" y="2054"/>
                <a:chExt cx="106" cy="106"/>
              </a:xfrm>
              <a:solidFill>
                <a:srgbClr val="000066"/>
              </a:solidFill>
            </p:grpSpPr>
            <p:sp>
              <p:nvSpPr>
                <p:cNvPr id="41" name="Oval 29"/>
                <p:cNvSpPr>
                  <a:spLocks noChangeArrowheads="1"/>
                </p:cNvSpPr>
                <p:nvPr/>
              </p:nvSpPr>
              <p:spPr bwMode="auto">
                <a:xfrm>
                  <a:off x="3619" y="2054"/>
                  <a:ext cx="106" cy="106"/>
                </a:xfrm>
                <a:prstGeom prst="ellipse">
                  <a:avLst/>
                </a:prstGeom>
                <a:grpFill/>
                <a:ln w="9525">
                  <a:noFill/>
                  <a:round/>
                  <a:headEnd/>
                  <a:tailEnd/>
                </a:ln>
              </p:spPr>
              <p:txBody>
                <a:bodyPr wrap="none" anchor="ctr"/>
                <a:lstStyle/>
                <a:p>
                  <a:pPr>
                    <a:defRPr/>
                  </a:pPr>
                  <a:endParaRPr lang="en-US">
                    <a:solidFill>
                      <a:srgbClr val="000000"/>
                    </a:solidFill>
                  </a:endParaRPr>
                </a:p>
              </p:txBody>
            </p:sp>
            <p:pic>
              <p:nvPicPr>
                <p:cNvPr id="42" name="Picture 30" descr="logo2"/>
                <p:cNvPicPr>
                  <a:picLocks noChangeAspect="1" noChangeArrowheads="1"/>
                </p:cNvPicPr>
                <p:nvPr/>
              </p:nvPicPr>
              <p:blipFill>
                <a:blip r:embed="rId5" cstate="email"/>
                <a:srcRect/>
                <a:stretch>
                  <a:fillRect/>
                </a:stretch>
              </p:blipFill>
              <p:spPr bwMode="auto">
                <a:xfrm>
                  <a:off x="3637" y="2061"/>
                  <a:ext cx="65" cy="91"/>
                </a:xfrm>
                <a:prstGeom prst="rect">
                  <a:avLst/>
                </a:prstGeom>
                <a:grpFill/>
                <a:ln w="9525">
                  <a:noFill/>
                  <a:miter lim="800000"/>
                  <a:headEnd/>
                  <a:tailEnd/>
                </a:ln>
              </p:spPr>
            </p:pic>
          </p:grpSp>
          <p:grpSp>
            <p:nvGrpSpPr>
              <p:cNvPr id="21" name="Group 28"/>
              <p:cNvGrpSpPr>
                <a:grpSpLocks/>
              </p:cNvGrpSpPr>
              <p:nvPr/>
            </p:nvGrpSpPr>
            <p:grpSpPr bwMode="auto">
              <a:xfrm>
                <a:off x="6441427" y="1371600"/>
                <a:ext cx="187975" cy="183152"/>
                <a:chOff x="3619" y="2054"/>
                <a:chExt cx="106" cy="106"/>
              </a:xfrm>
              <a:solidFill>
                <a:srgbClr val="000066"/>
              </a:solidFill>
            </p:grpSpPr>
            <p:sp>
              <p:nvSpPr>
                <p:cNvPr id="39" name="Oval 29"/>
                <p:cNvSpPr>
                  <a:spLocks noChangeArrowheads="1"/>
                </p:cNvSpPr>
                <p:nvPr/>
              </p:nvSpPr>
              <p:spPr bwMode="auto">
                <a:xfrm>
                  <a:off x="3619" y="2054"/>
                  <a:ext cx="106" cy="106"/>
                </a:xfrm>
                <a:prstGeom prst="ellipse">
                  <a:avLst/>
                </a:prstGeom>
                <a:grpFill/>
                <a:ln w="9525">
                  <a:noFill/>
                  <a:round/>
                  <a:headEnd/>
                  <a:tailEnd/>
                </a:ln>
              </p:spPr>
              <p:txBody>
                <a:bodyPr wrap="none" anchor="ctr"/>
                <a:lstStyle/>
                <a:p>
                  <a:pPr>
                    <a:defRPr/>
                  </a:pPr>
                  <a:endParaRPr lang="en-US">
                    <a:solidFill>
                      <a:srgbClr val="000000"/>
                    </a:solidFill>
                  </a:endParaRPr>
                </a:p>
              </p:txBody>
            </p:sp>
            <p:pic>
              <p:nvPicPr>
                <p:cNvPr id="40" name="Picture 30" descr="logo2"/>
                <p:cNvPicPr>
                  <a:picLocks noChangeAspect="1" noChangeArrowheads="1"/>
                </p:cNvPicPr>
                <p:nvPr/>
              </p:nvPicPr>
              <p:blipFill>
                <a:blip r:embed="rId5" cstate="email"/>
                <a:srcRect/>
                <a:stretch>
                  <a:fillRect/>
                </a:stretch>
              </p:blipFill>
              <p:spPr bwMode="auto">
                <a:xfrm>
                  <a:off x="3637" y="2061"/>
                  <a:ext cx="65" cy="91"/>
                </a:xfrm>
                <a:prstGeom prst="rect">
                  <a:avLst/>
                </a:prstGeom>
                <a:grpFill/>
                <a:ln w="9525">
                  <a:noFill/>
                  <a:miter lim="800000"/>
                  <a:headEnd/>
                  <a:tailEnd/>
                </a:ln>
              </p:spPr>
            </p:pic>
          </p:grpSp>
          <p:pic>
            <p:nvPicPr>
              <p:cNvPr id="29727" name="Picture 2"/>
              <p:cNvPicPr>
                <a:picLocks noChangeAspect="1" noChangeArrowheads="1"/>
              </p:cNvPicPr>
              <p:nvPr/>
            </p:nvPicPr>
            <p:blipFill>
              <a:blip r:embed="rId6"/>
              <a:srcRect/>
              <a:stretch>
                <a:fillRect/>
              </a:stretch>
            </p:blipFill>
            <p:spPr bwMode="auto">
              <a:xfrm>
                <a:off x="5667402" y="1358367"/>
                <a:ext cx="188913" cy="182562"/>
              </a:xfrm>
              <a:prstGeom prst="rect">
                <a:avLst/>
              </a:prstGeom>
              <a:noFill/>
              <a:ln w="9525">
                <a:noFill/>
                <a:miter lim="800000"/>
                <a:headEnd/>
                <a:tailEnd/>
              </a:ln>
            </p:spPr>
          </p:pic>
          <p:pic>
            <p:nvPicPr>
              <p:cNvPr id="29728" name="Picture 3"/>
              <p:cNvPicPr>
                <a:picLocks noChangeAspect="1" noChangeArrowheads="1"/>
              </p:cNvPicPr>
              <p:nvPr/>
            </p:nvPicPr>
            <p:blipFill>
              <a:blip r:embed="rId6"/>
              <a:srcRect/>
              <a:stretch>
                <a:fillRect/>
              </a:stretch>
            </p:blipFill>
            <p:spPr bwMode="auto">
              <a:xfrm>
                <a:off x="5998535" y="1292414"/>
                <a:ext cx="188913" cy="182562"/>
              </a:xfrm>
              <a:prstGeom prst="rect">
                <a:avLst/>
              </a:prstGeom>
              <a:noFill/>
              <a:ln w="9525">
                <a:noFill/>
                <a:miter lim="800000"/>
                <a:headEnd/>
                <a:tailEnd/>
              </a:ln>
            </p:spPr>
          </p:pic>
          <p:pic>
            <p:nvPicPr>
              <p:cNvPr id="29729" name="Picture 4"/>
              <p:cNvPicPr>
                <a:picLocks noChangeAspect="1" noChangeArrowheads="1"/>
              </p:cNvPicPr>
              <p:nvPr/>
            </p:nvPicPr>
            <p:blipFill>
              <a:blip r:embed="rId6"/>
              <a:srcRect/>
              <a:stretch>
                <a:fillRect/>
              </a:stretch>
            </p:blipFill>
            <p:spPr bwMode="auto">
              <a:xfrm>
                <a:off x="7063131" y="2377871"/>
                <a:ext cx="188913" cy="182562"/>
              </a:xfrm>
              <a:prstGeom prst="rect">
                <a:avLst/>
              </a:prstGeom>
              <a:noFill/>
              <a:ln w="9525">
                <a:noFill/>
                <a:miter lim="800000"/>
                <a:headEnd/>
                <a:tailEnd/>
              </a:ln>
            </p:spPr>
          </p:pic>
          <p:pic>
            <p:nvPicPr>
              <p:cNvPr id="29730" name="Picture 6"/>
              <p:cNvPicPr>
                <a:picLocks noChangeAspect="1" noChangeArrowheads="1"/>
              </p:cNvPicPr>
              <p:nvPr/>
            </p:nvPicPr>
            <p:blipFill>
              <a:blip r:embed="rId6"/>
              <a:srcRect/>
              <a:stretch>
                <a:fillRect/>
              </a:stretch>
            </p:blipFill>
            <p:spPr bwMode="auto">
              <a:xfrm>
                <a:off x="6288087" y="1783352"/>
                <a:ext cx="188913" cy="182562"/>
              </a:xfrm>
              <a:prstGeom prst="rect">
                <a:avLst/>
              </a:prstGeom>
              <a:noFill/>
              <a:ln w="9525">
                <a:noFill/>
                <a:miter lim="800000"/>
                <a:headEnd/>
                <a:tailEnd/>
              </a:ln>
            </p:spPr>
          </p:pic>
          <p:pic>
            <p:nvPicPr>
              <p:cNvPr id="29731" name="Picture 7"/>
              <p:cNvPicPr>
                <a:picLocks noChangeAspect="1" noChangeArrowheads="1"/>
              </p:cNvPicPr>
              <p:nvPr/>
            </p:nvPicPr>
            <p:blipFill>
              <a:blip r:embed="rId6"/>
              <a:srcRect/>
              <a:stretch>
                <a:fillRect/>
              </a:stretch>
            </p:blipFill>
            <p:spPr bwMode="auto">
              <a:xfrm>
                <a:off x="6453841" y="1673414"/>
                <a:ext cx="188913" cy="182562"/>
              </a:xfrm>
              <a:prstGeom prst="rect">
                <a:avLst/>
              </a:prstGeom>
              <a:noFill/>
              <a:ln w="9525">
                <a:noFill/>
                <a:miter lim="800000"/>
                <a:headEnd/>
                <a:tailEnd/>
              </a:ln>
            </p:spPr>
          </p:pic>
          <p:grpSp>
            <p:nvGrpSpPr>
              <p:cNvPr id="22" name="Group 28"/>
              <p:cNvGrpSpPr>
                <a:grpSpLocks/>
              </p:cNvGrpSpPr>
              <p:nvPr/>
            </p:nvGrpSpPr>
            <p:grpSpPr bwMode="auto">
              <a:xfrm>
                <a:off x="7064069" y="2011952"/>
                <a:ext cx="187975" cy="183152"/>
                <a:chOff x="3619" y="2054"/>
                <a:chExt cx="106" cy="106"/>
              </a:xfrm>
              <a:solidFill>
                <a:srgbClr val="000066"/>
              </a:solidFill>
            </p:grpSpPr>
            <p:sp>
              <p:nvSpPr>
                <p:cNvPr id="37" name="Oval 29"/>
                <p:cNvSpPr>
                  <a:spLocks noChangeArrowheads="1"/>
                </p:cNvSpPr>
                <p:nvPr/>
              </p:nvSpPr>
              <p:spPr bwMode="auto">
                <a:xfrm>
                  <a:off x="3619" y="2054"/>
                  <a:ext cx="106" cy="106"/>
                </a:xfrm>
                <a:prstGeom prst="ellipse">
                  <a:avLst/>
                </a:prstGeom>
                <a:grpFill/>
                <a:ln w="9525">
                  <a:noFill/>
                  <a:round/>
                  <a:headEnd/>
                  <a:tailEnd/>
                </a:ln>
              </p:spPr>
              <p:txBody>
                <a:bodyPr wrap="none" anchor="ctr"/>
                <a:lstStyle/>
                <a:p>
                  <a:pPr>
                    <a:defRPr/>
                  </a:pPr>
                  <a:endParaRPr lang="en-US">
                    <a:solidFill>
                      <a:srgbClr val="000000"/>
                    </a:solidFill>
                  </a:endParaRPr>
                </a:p>
              </p:txBody>
            </p:sp>
            <p:pic>
              <p:nvPicPr>
                <p:cNvPr id="38" name="Picture 30" descr="logo2"/>
                <p:cNvPicPr>
                  <a:picLocks noChangeAspect="1" noChangeArrowheads="1"/>
                </p:cNvPicPr>
                <p:nvPr/>
              </p:nvPicPr>
              <p:blipFill>
                <a:blip r:embed="rId5" cstate="email"/>
                <a:srcRect/>
                <a:stretch>
                  <a:fillRect/>
                </a:stretch>
              </p:blipFill>
              <p:spPr bwMode="auto">
                <a:xfrm>
                  <a:off x="3637" y="2061"/>
                  <a:ext cx="65" cy="91"/>
                </a:xfrm>
                <a:prstGeom prst="rect">
                  <a:avLst/>
                </a:prstGeom>
                <a:grpFill/>
                <a:ln w="9525">
                  <a:noFill/>
                  <a:miter lim="800000"/>
                  <a:headEnd/>
                  <a:tailEnd/>
                </a:ln>
              </p:spPr>
            </p:pic>
          </p:grpSp>
          <p:grpSp>
            <p:nvGrpSpPr>
              <p:cNvPr id="23" name="Group 28"/>
              <p:cNvGrpSpPr>
                <a:grpSpLocks/>
              </p:cNvGrpSpPr>
              <p:nvPr/>
            </p:nvGrpSpPr>
            <p:grpSpPr bwMode="auto">
              <a:xfrm>
                <a:off x="6073779" y="609600"/>
                <a:ext cx="187975" cy="183152"/>
                <a:chOff x="3619" y="2054"/>
                <a:chExt cx="106" cy="106"/>
              </a:xfrm>
              <a:solidFill>
                <a:srgbClr val="000066"/>
              </a:solidFill>
            </p:grpSpPr>
            <p:sp>
              <p:nvSpPr>
                <p:cNvPr id="35" name="Oval 29"/>
                <p:cNvSpPr>
                  <a:spLocks noChangeArrowheads="1"/>
                </p:cNvSpPr>
                <p:nvPr/>
              </p:nvSpPr>
              <p:spPr bwMode="auto">
                <a:xfrm>
                  <a:off x="3619" y="2054"/>
                  <a:ext cx="106" cy="106"/>
                </a:xfrm>
                <a:prstGeom prst="ellipse">
                  <a:avLst/>
                </a:prstGeom>
                <a:grpFill/>
                <a:ln w="9525">
                  <a:noFill/>
                  <a:round/>
                  <a:headEnd/>
                  <a:tailEnd/>
                </a:ln>
              </p:spPr>
              <p:txBody>
                <a:bodyPr wrap="none" anchor="ctr"/>
                <a:lstStyle/>
                <a:p>
                  <a:pPr>
                    <a:defRPr/>
                  </a:pPr>
                  <a:endParaRPr lang="en-US">
                    <a:solidFill>
                      <a:srgbClr val="000000"/>
                    </a:solidFill>
                  </a:endParaRPr>
                </a:p>
              </p:txBody>
            </p:sp>
            <p:pic>
              <p:nvPicPr>
                <p:cNvPr id="36" name="Picture 30" descr="logo2"/>
                <p:cNvPicPr>
                  <a:picLocks noChangeAspect="1" noChangeArrowheads="1"/>
                </p:cNvPicPr>
                <p:nvPr/>
              </p:nvPicPr>
              <p:blipFill>
                <a:blip r:embed="rId5" cstate="email"/>
                <a:srcRect/>
                <a:stretch>
                  <a:fillRect/>
                </a:stretch>
              </p:blipFill>
              <p:spPr bwMode="auto">
                <a:xfrm>
                  <a:off x="3637" y="2061"/>
                  <a:ext cx="65" cy="91"/>
                </a:xfrm>
                <a:prstGeom prst="rect">
                  <a:avLst/>
                </a:prstGeom>
                <a:grpFill/>
                <a:ln w="9525">
                  <a:noFill/>
                  <a:miter lim="800000"/>
                  <a:headEnd/>
                  <a:tailEnd/>
                </a:ln>
              </p:spPr>
            </p:pic>
          </p:grpSp>
        </p:grpSp>
        <p:grpSp>
          <p:nvGrpSpPr>
            <p:cNvPr id="24" name="Group 28"/>
            <p:cNvGrpSpPr>
              <a:grpSpLocks/>
            </p:cNvGrpSpPr>
            <p:nvPr/>
          </p:nvGrpSpPr>
          <p:grpSpPr bwMode="auto">
            <a:xfrm>
              <a:off x="6477000" y="1752600"/>
              <a:ext cx="187975" cy="183152"/>
              <a:chOff x="3619" y="2054"/>
              <a:chExt cx="106" cy="106"/>
            </a:xfrm>
            <a:solidFill>
              <a:srgbClr val="000066"/>
            </a:solidFill>
          </p:grpSpPr>
          <p:sp>
            <p:nvSpPr>
              <p:cNvPr id="10" name="Oval 29"/>
              <p:cNvSpPr>
                <a:spLocks noChangeArrowheads="1"/>
              </p:cNvSpPr>
              <p:nvPr/>
            </p:nvSpPr>
            <p:spPr bwMode="auto">
              <a:xfrm>
                <a:off x="3619" y="2054"/>
                <a:ext cx="106" cy="106"/>
              </a:xfrm>
              <a:prstGeom prst="ellipse">
                <a:avLst/>
              </a:prstGeom>
              <a:grpFill/>
              <a:ln w="9525">
                <a:noFill/>
                <a:round/>
                <a:headEnd/>
                <a:tailEnd/>
              </a:ln>
            </p:spPr>
            <p:txBody>
              <a:bodyPr wrap="none" anchor="ctr"/>
              <a:lstStyle/>
              <a:p>
                <a:pPr>
                  <a:defRPr/>
                </a:pPr>
                <a:endParaRPr lang="en-US">
                  <a:solidFill>
                    <a:srgbClr val="000000"/>
                  </a:solidFill>
                </a:endParaRPr>
              </a:p>
            </p:txBody>
          </p:sp>
          <p:pic>
            <p:nvPicPr>
              <p:cNvPr id="11" name="Picture 30" descr="logo2"/>
              <p:cNvPicPr>
                <a:picLocks noChangeAspect="1" noChangeArrowheads="1"/>
              </p:cNvPicPr>
              <p:nvPr/>
            </p:nvPicPr>
            <p:blipFill>
              <a:blip r:embed="rId5" cstate="email"/>
              <a:srcRect/>
              <a:stretch>
                <a:fillRect/>
              </a:stretch>
            </p:blipFill>
            <p:spPr bwMode="auto">
              <a:xfrm>
                <a:off x="3637" y="2061"/>
                <a:ext cx="65" cy="91"/>
              </a:xfrm>
              <a:prstGeom prst="rect">
                <a:avLst/>
              </a:prstGeom>
              <a:grpFill/>
              <a:ln w="9525">
                <a:noFill/>
                <a:miter lim="800000"/>
                <a:headEnd/>
                <a:tailEnd/>
              </a:ln>
            </p:spPr>
          </p:pic>
        </p:grpSp>
      </p:grpSp>
      <p:sp>
        <p:nvSpPr>
          <p:cNvPr id="70" name="Rectangle 16"/>
          <p:cNvSpPr txBox="1">
            <a:spLocks noChangeArrowheads="1"/>
          </p:cNvSpPr>
          <p:nvPr/>
        </p:nvSpPr>
        <p:spPr bwMode="auto">
          <a:xfrm>
            <a:off x="-991" y="4571999"/>
            <a:ext cx="9159836" cy="2176819"/>
          </a:xfrm>
          <a:prstGeom prst="rect">
            <a:avLst/>
          </a:prstGeom>
          <a:noFill/>
          <a:ln w="9525">
            <a:noFill/>
            <a:miter lim="800000"/>
            <a:headEnd/>
            <a:tailEnd/>
          </a:ln>
        </p:spPr>
        <p:txBody>
          <a:bodyPr/>
          <a:lstStyle/>
          <a:p>
            <a:pPr marL="1830387" lvl="5" algn="ctr" defTabSz="889000">
              <a:spcAft>
                <a:spcPct val="25000"/>
              </a:spcAft>
              <a:defRPr/>
            </a:pPr>
            <a:r>
              <a:rPr lang="ja-JP" altLang="en-US" sz="2400" b="1" dirty="0">
                <a:solidFill>
                  <a:srgbClr val="002060"/>
                </a:solidFill>
                <a:latin typeface="楷体" pitchFamily="49" charset="-122"/>
                <a:ea typeface="楷体" pitchFamily="49" charset="-122"/>
                <a:cs typeface="Arial Unicode MS" pitchFamily="34" charset="-128"/>
              </a:rPr>
              <a:t>今天的卓美亚集团</a:t>
            </a:r>
            <a:r>
              <a:rPr lang="en-US" altLang="ja-JP" sz="2400" b="1" dirty="0">
                <a:solidFill>
                  <a:srgbClr val="002060"/>
                </a:solidFill>
                <a:latin typeface="楷体" pitchFamily="49" charset="-122"/>
                <a:ea typeface="楷体" pitchFamily="49" charset="-122"/>
                <a:cs typeface="Arial Unicode MS" pitchFamily="34" charset="-128"/>
              </a:rPr>
              <a:t>: </a:t>
            </a:r>
            <a:r>
              <a:rPr lang="ja-JP" altLang="en-US" sz="2400" b="1" dirty="0">
                <a:solidFill>
                  <a:srgbClr val="002060"/>
                </a:solidFill>
                <a:latin typeface="楷体" pitchFamily="49" charset="-122"/>
                <a:ea typeface="楷体" pitchFamily="49" charset="-122"/>
                <a:cs typeface="Arial Unicode MS" pitchFamily="34" charset="-128"/>
              </a:rPr>
              <a:t>已经开张 </a:t>
            </a:r>
            <a:r>
              <a:rPr lang="en-US" altLang="ja-JP" sz="2400" b="1" dirty="0">
                <a:solidFill>
                  <a:srgbClr val="002060"/>
                </a:solidFill>
                <a:latin typeface="楷体" pitchFamily="49" charset="-122"/>
                <a:ea typeface="楷体" pitchFamily="49" charset="-122"/>
                <a:cs typeface="Arial Unicode MS" pitchFamily="34" charset="-128"/>
              </a:rPr>
              <a:t>24</a:t>
            </a:r>
            <a:r>
              <a:rPr lang="ja-JP" altLang="en-US" sz="2400" b="1" dirty="0">
                <a:solidFill>
                  <a:srgbClr val="002060"/>
                </a:solidFill>
                <a:latin typeface="楷体" pitchFamily="49" charset="-122"/>
                <a:ea typeface="楷体" pitchFamily="49" charset="-122"/>
                <a:cs typeface="Arial Unicode MS" pitchFamily="34" charset="-128"/>
              </a:rPr>
              <a:t> 间酒店</a:t>
            </a:r>
            <a:endParaRPr lang="en-US" sz="2400" b="1" dirty="0">
              <a:solidFill>
                <a:srgbClr val="002060"/>
              </a:solidFill>
              <a:latin typeface="楷体" pitchFamily="49" charset="-122"/>
              <a:ea typeface="楷体" pitchFamily="49" charset="-122"/>
              <a:cs typeface="Arial Unicode MS" pitchFamily="34" charset="-128"/>
            </a:endParaRPr>
          </a:p>
          <a:p>
            <a:pPr marL="2057400" lvl="5" indent="-227013" defTabSz="889000">
              <a:spcAft>
                <a:spcPct val="25000"/>
              </a:spcAft>
              <a:buFontTx/>
              <a:buBlip>
                <a:blip r:embed="rId7"/>
              </a:buBlip>
              <a:defRPr/>
            </a:pPr>
            <a:r>
              <a:rPr lang="en-US" sz="2000" b="1" dirty="0">
                <a:solidFill>
                  <a:srgbClr val="002060"/>
                </a:solidFill>
                <a:latin typeface="楷体" pitchFamily="49" charset="-122"/>
                <a:ea typeface="楷体" pitchFamily="49" charset="-122"/>
                <a:cs typeface="Arial Unicode MS" pitchFamily="34" charset="-128"/>
              </a:rPr>
              <a:t>5,600+ </a:t>
            </a:r>
            <a:r>
              <a:rPr lang="zh-CN" altLang="en-US" sz="2000" b="1" dirty="0">
                <a:solidFill>
                  <a:srgbClr val="002060"/>
                </a:solidFill>
                <a:latin typeface="楷体" pitchFamily="49" charset="-122"/>
                <a:ea typeface="楷体" pitchFamily="49" charset="-122"/>
                <a:cs typeface="Arial Unicode MS" pitchFamily="34" charset="-128"/>
              </a:rPr>
              <a:t>客房，套房和公寓</a:t>
            </a:r>
            <a:endParaRPr lang="en-US" sz="2000" b="1" dirty="0">
              <a:solidFill>
                <a:srgbClr val="002060"/>
              </a:solidFill>
              <a:latin typeface="楷体" pitchFamily="49" charset="-122"/>
              <a:ea typeface="楷体" pitchFamily="49" charset="-122"/>
              <a:cs typeface="Arial Unicode MS" pitchFamily="34" charset="-128"/>
            </a:endParaRPr>
          </a:p>
          <a:p>
            <a:pPr marL="2057400" lvl="5" indent="-227013" defTabSz="889000">
              <a:spcAft>
                <a:spcPct val="25000"/>
              </a:spcAft>
              <a:buFontTx/>
              <a:buBlip>
                <a:blip r:embed="rId7"/>
              </a:buBlip>
              <a:defRPr/>
            </a:pPr>
            <a:r>
              <a:rPr lang="en-US" sz="2000" b="1" dirty="0">
                <a:solidFill>
                  <a:srgbClr val="002060"/>
                </a:solidFill>
                <a:latin typeface="楷体" pitchFamily="49" charset="-122"/>
                <a:ea typeface="楷体" pitchFamily="49" charset="-122"/>
                <a:cs typeface="Arial Unicode MS" pitchFamily="34" charset="-128"/>
              </a:rPr>
              <a:t>9</a:t>
            </a:r>
            <a:r>
              <a:rPr lang="zh-CN" altLang="en-US" sz="2000" b="1" dirty="0">
                <a:solidFill>
                  <a:srgbClr val="002060"/>
                </a:solidFill>
                <a:latin typeface="楷体" pitchFamily="49" charset="-122"/>
                <a:ea typeface="楷体" pitchFamily="49" charset="-122"/>
                <a:cs typeface="Arial Unicode MS" pitchFamily="34" charset="-128"/>
              </a:rPr>
              <a:t>个项目已在建设中</a:t>
            </a:r>
            <a:endParaRPr lang="en-US" altLang="zh-CN" sz="2000" b="1" dirty="0">
              <a:solidFill>
                <a:srgbClr val="002060"/>
              </a:solidFill>
              <a:latin typeface="楷体" pitchFamily="49" charset="-122"/>
              <a:ea typeface="楷体" pitchFamily="49" charset="-122"/>
              <a:cs typeface="Arial Unicode MS" pitchFamily="34" charset="-128"/>
            </a:endParaRPr>
          </a:p>
          <a:p>
            <a:pPr marL="2057400" lvl="5" indent="-227013" defTabSz="889000">
              <a:spcAft>
                <a:spcPct val="25000"/>
              </a:spcAft>
              <a:buFontTx/>
              <a:buBlip>
                <a:blip r:embed="rId7"/>
              </a:buBlip>
              <a:defRPr/>
            </a:pPr>
            <a:r>
              <a:rPr lang="en-US" sz="2000" b="1" dirty="0">
                <a:solidFill>
                  <a:srgbClr val="002060"/>
                </a:solidFill>
                <a:latin typeface="楷体" pitchFamily="49" charset="-122"/>
                <a:ea typeface="楷体" pitchFamily="49" charset="-122"/>
                <a:cs typeface="Arial Unicode MS" pitchFamily="34" charset="-128"/>
              </a:rPr>
              <a:t>17</a:t>
            </a:r>
            <a:r>
              <a:rPr lang="zh-CN" altLang="en-US" sz="2000" b="1" dirty="0">
                <a:solidFill>
                  <a:srgbClr val="002060"/>
                </a:solidFill>
                <a:latin typeface="楷体" pitchFamily="49" charset="-122"/>
                <a:ea typeface="楷体" pitchFamily="49" charset="-122"/>
                <a:cs typeface="Arial Unicode MS" pitchFamily="34" charset="-128"/>
              </a:rPr>
              <a:t>个计划筹划进行</a:t>
            </a:r>
            <a:r>
              <a:rPr lang="en-US" sz="2000" b="1" dirty="0">
                <a:solidFill>
                  <a:srgbClr val="002060"/>
                </a:solidFill>
                <a:latin typeface="楷体" pitchFamily="49" charset="-122"/>
                <a:ea typeface="楷体" pitchFamily="49" charset="-122"/>
                <a:cs typeface="Arial Unicode MS" pitchFamily="34" charset="-128"/>
              </a:rPr>
              <a:t>(</a:t>
            </a:r>
            <a:r>
              <a:rPr lang="zh-CN" altLang="en-US" sz="2000" b="1" dirty="0">
                <a:solidFill>
                  <a:srgbClr val="002060"/>
                </a:solidFill>
                <a:latin typeface="楷体" pitchFamily="49" charset="-122"/>
                <a:ea typeface="楷体" pitchFamily="49" charset="-122"/>
                <a:cs typeface="Arial Unicode MS" pitchFamily="34" charset="-128"/>
              </a:rPr>
              <a:t>协议已签订</a:t>
            </a:r>
            <a:r>
              <a:rPr lang="en-US" sz="2000" b="1" dirty="0">
                <a:solidFill>
                  <a:srgbClr val="002060"/>
                </a:solidFill>
                <a:latin typeface="楷体" pitchFamily="49" charset="-122"/>
                <a:ea typeface="楷体" pitchFamily="49" charset="-122"/>
                <a:cs typeface="Arial Unicode MS" pitchFamily="34" charset="-128"/>
              </a:rPr>
              <a:t>)</a:t>
            </a:r>
          </a:p>
          <a:p>
            <a:pPr marL="1587" lvl="1" algn="ctr" defTabSz="889000">
              <a:spcAft>
                <a:spcPct val="25000"/>
              </a:spcAft>
              <a:defRPr/>
            </a:pPr>
            <a:r>
              <a:rPr lang="zh-CN" altLang="en-US" sz="2000" b="1" dirty="0">
                <a:solidFill>
                  <a:srgbClr val="002060"/>
                </a:solidFill>
                <a:latin typeface="楷体" pitchFamily="49" charset="-122"/>
                <a:ea typeface="楷体" pitchFamily="49" charset="-122"/>
                <a:cs typeface="Arial Unicode MS" pitchFamily="34" charset="-128"/>
              </a:rPr>
              <a:t>阿联酋</a:t>
            </a:r>
            <a:r>
              <a:rPr lang="en-US" sz="2000" b="1" dirty="0">
                <a:solidFill>
                  <a:srgbClr val="002060"/>
                </a:solidFill>
                <a:latin typeface="楷体" pitchFamily="49" charset="-122"/>
                <a:ea typeface="楷体" pitchFamily="49" charset="-122"/>
                <a:cs typeface="Arial Unicode MS" pitchFamily="34" charset="-128"/>
              </a:rPr>
              <a:t>–</a:t>
            </a:r>
            <a:r>
              <a:rPr lang="zh-CN" altLang="en-US" sz="2000" b="1" dirty="0">
                <a:solidFill>
                  <a:srgbClr val="002060"/>
                </a:solidFill>
                <a:latin typeface="楷体" pitchFamily="49" charset="-122"/>
                <a:ea typeface="楷体" pitchFamily="49" charset="-122"/>
                <a:cs typeface="Arial Unicode MS" pitchFamily="34" charset="-128"/>
              </a:rPr>
              <a:t>科威特</a:t>
            </a:r>
            <a:r>
              <a:rPr lang="en-US" sz="2000" b="1" dirty="0">
                <a:solidFill>
                  <a:srgbClr val="002060"/>
                </a:solidFill>
                <a:latin typeface="楷体" pitchFamily="49" charset="-122"/>
                <a:ea typeface="楷体" pitchFamily="49" charset="-122"/>
                <a:cs typeface="Arial Unicode MS" pitchFamily="34" charset="-128"/>
              </a:rPr>
              <a:t>–</a:t>
            </a:r>
            <a:r>
              <a:rPr lang="zh-CN" altLang="en-US" sz="2000" b="1" dirty="0">
                <a:solidFill>
                  <a:srgbClr val="002060"/>
                </a:solidFill>
                <a:latin typeface="楷体" pitchFamily="49" charset="-122"/>
                <a:ea typeface="楷体" pitchFamily="49" charset="-122"/>
                <a:cs typeface="Arial Unicode MS" pitchFamily="34" charset="-128"/>
              </a:rPr>
              <a:t>马尔代夫</a:t>
            </a:r>
            <a:r>
              <a:rPr lang="en-US" sz="2000" b="1" dirty="0">
                <a:solidFill>
                  <a:srgbClr val="002060"/>
                </a:solidFill>
                <a:latin typeface="楷体" pitchFamily="49" charset="-122"/>
                <a:ea typeface="楷体" pitchFamily="49" charset="-122"/>
                <a:cs typeface="Arial Unicode MS" pitchFamily="34" charset="-128"/>
              </a:rPr>
              <a:t>–</a:t>
            </a:r>
            <a:r>
              <a:rPr lang="zh-CN" altLang="en-US" sz="2000" b="1" dirty="0">
                <a:solidFill>
                  <a:srgbClr val="002060"/>
                </a:solidFill>
                <a:latin typeface="楷体" pitchFamily="49" charset="-122"/>
                <a:ea typeface="楷体" pitchFamily="49" charset="-122"/>
                <a:cs typeface="Arial Unicode MS" pitchFamily="34" charset="-128"/>
              </a:rPr>
              <a:t>中国</a:t>
            </a:r>
            <a:r>
              <a:rPr lang="en-US" sz="2000" b="1" dirty="0">
                <a:solidFill>
                  <a:srgbClr val="002060"/>
                </a:solidFill>
                <a:latin typeface="楷体" pitchFamily="49" charset="-122"/>
                <a:ea typeface="楷体" pitchFamily="49" charset="-122"/>
                <a:cs typeface="Arial Unicode MS" pitchFamily="34" charset="-128"/>
              </a:rPr>
              <a:t>–</a:t>
            </a:r>
            <a:r>
              <a:rPr lang="zh-CN" altLang="en-US" sz="2000" b="1" dirty="0">
                <a:solidFill>
                  <a:srgbClr val="002060"/>
                </a:solidFill>
                <a:latin typeface="楷体" pitchFamily="49" charset="-122"/>
                <a:ea typeface="楷体" pitchFamily="49" charset="-122"/>
                <a:cs typeface="Arial Unicode MS" pitchFamily="34" charset="-128"/>
              </a:rPr>
              <a:t>阿塞拜疆</a:t>
            </a:r>
            <a:r>
              <a:rPr lang="en-US" sz="2000" b="1" dirty="0">
                <a:solidFill>
                  <a:srgbClr val="002060"/>
                </a:solidFill>
                <a:latin typeface="楷体" pitchFamily="49" charset="-122"/>
                <a:ea typeface="楷体" pitchFamily="49" charset="-122"/>
                <a:cs typeface="Arial Unicode MS" pitchFamily="34" charset="-128"/>
              </a:rPr>
              <a:t>–</a:t>
            </a:r>
            <a:r>
              <a:rPr lang="zh-CN" altLang="en-US" sz="2000" b="1" dirty="0">
                <a:solidFill>
                  <a:srgbClr val="002060"/>
                </a:solidFill>
                <a:latin typeface="楷体" pitchFamily="49" charset="-122"/>
                <a:ea typeface="楷体" pitchFamily="49" charset="-122"/>
                <a:cs typeface="Arial Unicode MS" pitchFamily="34" charset="-128"/>
              </a:rPr>
              <a:t>德国</a:t>
            </a:r>
            <a:r>
              <a:rPr lang="en-US" sz="2000" b="1" dirty="0">
                <a:solidFill>
                  <a:srgbClr val="002060"/>
                </a:solidFill>
                <a:latin typeface="楷体" pitchFamily="49" charset="-122"/>
                <a:ea typeface="楷体" pitchFamily="49" charset="-122"/>
                <a:cs typeface="Arial Unicode MS" pitchFamily="34" charset="-128"/>
              </a:rPr>
              <a:t>–</a:t>
            </a:r>
            <a:r>
              <a:rPr lang="zh-CN" altLang="en-US" sz="2000" b="1" dirty="0">
                <a:solidFill>
                  <a:srgbClr val="002060"/>
                </a:solidFill>
                <a:latin typeface="楷体" pitchFamily="49" charset="-122"/>
                <a:ea typeface="楷体" pitchFamily="49" charset="-122"/>
                <a:cs typeface="Arial Unicode MS" pitchFamily="34" charset="-128"/>
              </a:rPr>
              <a:t>意大利</a:t>
            </a:r>
            <a:r>
              <a:rPr lang="en-US" sz="2000" b="1" dirty="0">
                <a:solidFill>
                  <a:srgbClr val="002060"/>
                </a:solidFill>
                <a:latin typeface="楷体" pitchFamily="49" charset="-122"/>
                <a:ea typeface="楷体" pitchFamily="49" charset="-122"/>
                <a:cs typeface="Arial Unicode MS" pitchFamily="34" charset="-128"/>
              </a:rPr>
              <a:t>–</a:t>
            </a:r>
            <a:r>
              <a:rPr lang="zh-CN" altLang="en-US" sz="2000" b="1" dirty="0">
                <a:solidFill>
                  <a:srgbClr val="002060"/>
                </a:solidFill>
                <a:latin typeface="楷体" pitchFamily="49" charset="-122"/>
                <a:ea typeface="楷体" pitchFamily="49" charset="-122"/>
                <a:cs typeface="Arial Unicode MS" pitchFamily="34" charset="-128"/>
              </a:rPr>
              <a:t>西班牙</a:t>
            </a:r>
            <a:r>
              <a:rPr lang="en-US" sz="2000" b="1" dirty="0">
                <a:solidFill>
                  <a:srgbClr val="002060"/>
                </a:solidFill>
                <a:latin typeface="楷体" pitchFamily="49" charset="-122"/>
                <a:ea typeface="楷体" pitchFamily="49" charset="-122"/>
                <a:cs typeface="Arial Unicode MS" pitchFamily="34" charset="-128"/>
              </a:rPr>
              <a:t>–</a:t>
            </a:r>
            <a:r>
              <a:rPr lang="zh-CN" altLang="en-US" sz="2000" b="1" dirty="0">
                <a:solidFill>
                  <a:srgbClr val="002060"/>
                </a:solidFill>
                <a:latin typeface="楷体" pitchFamily="49" charset="-122"/>
                <a:ea typeface="楷体" pitchFamily="49" charset="-122"/>
                <a:cs typeface="Arial Unicode MS" pitchFamily="34" charset="-128"/>
              </a:rPr>
              <a:t>土耳其</a:t>
            </a:r>
            <a:r>
              <a:rPr lang="en-US" sz="2000" b="1" dirty="0">
                <a:solidFill>
                  <a:srgbClr val="002060"/>
                </a:solidFill>
                <a:latin typeface="楷体" pitchFamily="49" charset="-122"/>
                <a:ea typeface="楷体" pitchFamily="49" charset="-122"/>
                <a:cs typeface="Arial Unicode MS" pitchFamily="34" charset="-128"/>
              </a:rPr>
              <a:t>–</a:t>
            </a:r>
            <a:r>
              <a:rPr lang="zh-CN" altLang="en-US" sz="2000" b="1" dirty="0">
                <a:solidFill>
                  <a:srgbClr val="002060"/>
                </a:solidFill>
                <a:latin typeface="楷体" pitchFamily="49" charset="-122"/>
                <a:ea typeface="楷体" pitchFamily="49" charset="-122"/>
                <a:cs typeface="Arial Unicode MS" pitchFamily="34" charset="-128"/>
              </a:rPr>
              <a:t>英国</a:t>
            </a:r>
            <a:endParaRPr lang="en-US" sz="2000" b="1" dirty="0">
              <a:solidFill>
                <a:srgbClr val="002060"/>
              </a:solidFill>
              <a:latin typeface="楷体" pitchFamily="49" charset="-122"/>
              <a:ea typeface="楷体" pitchFamily="49" charset="-122"/>
              <a:cs typeface="Arial Unicode MS" pitchFamily="34" charset="-128"/>
            </a:endParaRPr>
          </a:p>
        </p:txBody>
      </p:sp>
      <p:pic>
        <p:nvPicPr>
          <p:cNvPr id="29703" name="Picture 7" descr="1937"/>
          <p:cNvPicPr>
            <a:picLocks noChangeAspect="1" noChangeArrowheads="1"/>
          </p:cNvPicPr>
          <p:nvPr/>
        </p:nvPicPr>
        <p:blipFill>
          <a:blip r:embed="rId8"/>
          <a:srcRect b="9897"/>
          <a:stretch>
            <a:fillRect/>
          </a:stretch>
        </p:blipFill>
        <p:spPr bwMode="auto">
          <a:xfrm>
            <a:off x="0" y="1566863"/>
            <a:ext cx="1158875" cy="5291137"/>
          </a:xfrm>
          <a:prstGeom prst="rect">
            <a:avLst/>
          </a:prstGeom>
          <a:noFill/>
          <a:ln w="9525">
            <a:noFill/>
            <a:miter lim="800000"/>
            <a:headEnd/>
            <a:tailEnd/>
          </a:ln>
        </p:spPr>
      </p:pic>
      <p:sp>
        <p:nvSpPr>
          <p:cNvPr id="29704" name="TextBox 4"/>
          <p:cNvSpPr txBox="1">
            <a:spLocks noChangeArrowheads="1"/>
          </p:cNvSpPr>
          <p:nvPr/>
        </p:nvSpPr>
        <p:spPr bwMode="auto">
          <a:xfrm>
            <a:off x="0" y="1111250"/>
            <a:ext cx="9144000" cy="468313"/>
          </a:xfrm>
          <a:prstGeom prst="rect">
            <a:avLst/>
          </a:prstGeom>
          <a:solidFill>
            <a:srgbClr val="857040"/>
          </a:solidFill>
          <a:ln w="9525">
            <a:noFill/>
            <a:miter lim="800000"/>
            <a:headEnd/>
            <a:tailEnd/>
          </a:ln>
        </p:spPr>
        <p:txBody>
          <a:bodyPr lIns="180000" tIns="0" rIns="0" bIns="0" anchor="ctr"/>
          <a:lstStyle/>
          <a:p>
            <a:pPr marL="0" lvl="1" algn="ctr"/>
            <a:r>
              <a:rPr lang="zh-CN" altLang="en-US" sz="3200" b="1">
                <a:solidFill>
                  <a:schemeClr val="bg1"/>
                </a:solidFill>
                <a:latin typeface="楷体" pitchFamily="49" charset="-122"/>
                <a:ea typeface="楷体" pitchFamily="49" charset="-122"/>
                <a:cs typeface="Arial Unicode MS" pitchFamily="34" charset="-128"/>
              </a:rPr>
              <a:t>卓 美 亚 集 团</a:t>
            </a:r>
            <a:endParaRPr lang="en-US" altLang="zh-CN" sz="3200" b="1">
              <a:solidFill>
                <a:schemeClr val="bg1"/>
              </a:solidFill>
              <a:latin typeface="楷体" pitchFamily="49" charset="-122"/>
              <a:ea typeface="楷体" pitchFamily="49" charset="-122"/>
              <a:cs typeface="Arial Unicode MS" pitchFamily="34" charset="-128"/>
            </a:endParaRPr>
          </a:p>
        </p:txBody>
      </p:sp>
      <p:sp>
        <p:nvSpPr>
          <p:cNvPr id="71" name="Text Box 7"/>
          <p:cNvSpPr txBox="1">
            <a:spLocks noChangeArrowheads="1"/>
          </p:cNvSpPr>
          <p:nvPr/>
        </p:nvSpPr>
        <p:spPr bwMode="auto">
          <a:xfrm>
            <a:off x="0" y="1594159"/>
            <a:ext cx="4185761" cy="2862322"/>
          </a:xfrm>
          <a:prstGeom prst="rect">
            <a:avLst/>
          </a:prstGeom>
          <a:solidFill>
            <a:schemeClr val="bg1">
              <a:lumMod val="85000"/>
            </a:schemeClr>
          </a:solidFill>
          <a:ln>
            <a:noFill/>
          </a:ln>
          <a:effectLst>
            <a:glow rad="101600">
              <a:schemeClr val="accent1">
                <a:satMod val="175000"/>
                <a:alpha val="40000"/>
              </a:schemeClr>
            </a:glow>
          </a:effectLst>
        </p:spPr>
        <p:txBody>
          <a:bodyPr wrap="none">
            <a:spAutoFit/>
          </a:bodyPr>
          <a:lstStyle/>
          <a:p>
            <a:pPr defTabSz="914400">
              <a:defRPr/>
            </a:pPr>
            <a:r>
              <a:rPr lang="zh-CN" altLang="en-US" sz="2000" b="1">
                <a:solidFill>
                  <a:schemeClr val="tx2"/>
                </a:solidFill>
                <a:latin typeface="楷体" pitchFamily="49" charset="-122"/>
                <a:ea typeface="楷体" pitchFamily="49" charset="-122"/>
                <a:cs typeface="Arial Unicode MS" pitchFamily="34" charset="-128"/>
              </a:rPr>
              <a:t>未来中国区的发展计划：</a:t>
            </a:r>
            <a:endParaRPr lang="en-US" altLang="zh-CN" sz="2000" b="1">
              <a:solidFill>
                <a:schemeClr val="tx2"/>
              </a:solidFill>
              <a:latin typeface="楷体" pitchFamily="49" charset="-122"/>
              <a:ea typeface="楷体" pitchFamily="49" charset="-122"/>
              <a:cs typeface="Arial Unicode MS" pitchFamily="34" charset="-128"/>
            </a:endParaRPr>
          </a:p>
          <a:p>
            <a:pPr defTabSz="914400">
              <a:defRPr/>
            </a:pPr>
            <a:r>
              <a:rPr lang="zh-CN" altLang="en-US" sz="2000" b="1">
                <a:solidFill>
                  <a:schemeClr val="tx2"/>
                </a:solidFill>
                <a:latin typeface="楷体" pitchFamily="49" charset="-122"/>
                <a:ea typeface="楷体" pitchFamily="49" charset="-122"/>
                <a:cs typeface="Arial Unicode MS" pitchFamily="34" charset="-128"/>
              </a:rPr>
              <a:t>卓美亚清水湾雅居乐度假酒店</a:t>
            </a:r>
            <a:r>
              <a:rPr lang="en-US" altLang="zh-CN" sz="2000" b="1">
                <a:solidFill>
                  <a:schemeClr val="tx2"/>
                </a:solidFill>
                <a:latin typeface="楷体" pitchFamily="49" charset="-122"/>
                <a:ea typeface="楷体" pitchFamily="49" charset="-122"/>
                <a:cs typeface="Arial Unicode MS" pitchFamily="34" charset="-128"/>
              </a:rPr>
              <a:t>-</a:t>
            </a:r>
            <a:r>
              <a:rPr lang="zh-CN" altLang="en-US" sz="2000" b="1">
                <a:solidFill>
                  <a:schemeClr val="tx2"/>
                </a:solidFill>
                <a:latin typeface="楷体" pitchFamily="49" charset="-122"/>
                <a:ea typeface="楷体" pitchFamily="49" charset="-122"/>
                <a:cs typeface="Arial Unicode MS" pitchFamily="34" charset="-128"/>
              </a:rPr>
              <a:t>三亚</a:t>
            </a:r>
            <a:endParaRPr lang="en-US" altLang="zh-CN" sz="2000" b="1">
              <a:solidFill>
                <a:schemeClr val="tx2"/>
              </a:solidFill>
              <a:latin typeface="楷体" pitchFamily="49" charset="-122"/>
              <a:ea typeface="楷体" pitchFamily="49" charset="-122"/>
              <a:cs typeface="Arial Unicode MS" pitchFamily="34" charset="-128"/>
            </a:endParaRPr>
          </a:p>
          <a:p>
            <a:pPr defTabSz="914400">
              <a:defRPr/>
            </a:pPr>
            <a:r>
              <a:rPr lang="zh-CN" altLang="en-US" sz="2000" b="1">
                <a:solidFill>
                  <a:schemeClr val="tx2"/>
                </a:solidFill>
                <a:latin typeface="楷体" pitchFamily="49" charset="-122"/>
                <a:ea typeface="楷体" pitchFamily="49" charset="-122"/>
                <a:cs typeface="Arial Unicode MS" pitchFamily="34" charset="-128"/>
              </a:rPr>
              <a:t>卓美亚千岛湖六合度假酒店</a:t>
            </a:r>
            <a:r>
              <a:rPr lang="en-US" altLang="zh-CN" sz="2000" b="1">
                <a:solidFill>
                  <a:schemeClr val="tx2"/>
                </a:solidFill>
                <a:latin typeface="楷体" pitchFamily="49" charset="-122"/>
                <a:ea typeface="楷体" pitchFamily="49" charset="-122"/>
                <a:cs typeface="Arial Unicode MS" pitchFamily="34" charset="-128"/>
              </a:rPr>
              <a:t>-</a:t>
            </a:r>
            <a:r>
              <a:rPr lang="zh-CN" altLang="en-US" sz="2000" b="1">
                <a:solidFill>
                  <a:schemeClr val="tx2"/>
                </a:solidFill>
                <a:latin typeface="楷体" pitchFamily="49" charset="-122"/>
                <a:ea typeface="楷体" pitchFamily="49" charset="-122"/>
                <a:cs typeface="Arial Unicode MS" pitchFamily="34" charset="-128"/>
              </a:rPr>
              <a:t>浙江</a:t>
            </a:r>
            <a:endParaRPr lang="en-US" altLang="zh-CN" sz="2000" b="1">
              <a:solidFill>
                <a:schemeClr val="tx2"/>
              </a:solidFill>
              <a:latin typeface="楷体" pitchFamily="49" charset="-122"/>
              <a:ea typeface="楷体" pitchFamily="49" charset="-122"/>
              <a:cs typeface="Arial Unicode MS" pitchFamily="34" charset="-128"/>
            </a:endParaRPr>
          </a:p>
          <a:p>
            <a:pPr defTabSz="914400">
              <a:defRPr/>
            </a:pPr>
            <a:r>
              <a:rPr lang="zh-CN" altLang="en-US" sz="2000" b="1">
                <a:solidFill>
                  <a:schemeClr val="tx2"/>
                </a:solidFill>
                <a:latin typeface="楷体" pitchFamily="49" charset="-122"/>
                <a:ea typeface="楷体" pitchFamily="49" charset="-122"/>
                <a:cs typeface="Arial Unicode MS" pitchFamily="34" charset="-128"/>
              </a:rPr>
              <a:t>卓美亚酒店</a:t>
            </a:r>
            <a:r>
              <a:rPr lang="en-US" altLang="zh-CN" sz="2000" b="1">
                <a:solidFill>
                  <a:schemeClr val="tx2"/>
                </a:solidFill>
                <a:latin typeface="楷体" pitchFamily="49" charset="-122"/>
                <a:ea typeface="楷体" pitchFamily="49" charset="-122"/>
                <a:cs typeface="Arial Unicode MS" pitchFamily="34" charset="-128"/>
              </a:rPr>
              <a:t>-</a:t>
            </a:r>
            <a:r>
              <a:rPr lang="ja-JP" altLang="en-US" sz="2000" b="1">
                <a:solidFill>
                  <a:schemeClr val="tx2"/>
                </a:solidFill>
                <a:latin typeface="楷体" pitchFamily="49" charset="-122"/>
                <a:ea typeface="楷体" pitchFamily="49" charset="-122"/>
                <a:cs typeface="Arial Unicode MS" pitchFamily="34" charset="-128"/>
              </a:rPr>
              <a:t>武汉</a:t>
            </a:r>
            <a:endParaRPr lang="zh-CN" altLang="en-US" sz="2000" b="1">
              <a:solidFill>
                <a:schemeClr val="tx2"/>
              </a:solidFill>
              <a:latin typeface="楷体" pitchFamily="49" charset="-122"/>
              <a:ea typeface="楷体" pitchFamily="49" charset="-122"/>
              <a:cs typeface="Arial Unicode MS" pitchFamily="34" charset="-128"/>
            </a:endParaRPr>
          </a:p>
          <a:p>
            <a:pPr defTabSz="914400">
              <a:defRPr/>
            </a:pPr>
            <a:r>
              <a:rPr lang="zh-CN" altLang="en-US" sz="2000" b="1">
                <a:solidFill>
                  <a:schemeClr val="tx2"/>
                </a:solidFill>
                <a:latin typeface="楷体" pitchFamily="49" charset="-122"/>
                <a:ea typeface="楷体" pitchFamily="49" charset="-122"/>
                <a:cs typeface="Arial Unicode MS" pitchFamily="34" charset="-128"/>
              </a:rPr>
              <a:t>卓美亚酒店</a:t>
            </a:r>
            <a:r>
              <a:rPr lang="en-US" altLang="zh-CN" sz="2000" b="1">
                <a:solidFill>
                  <a:schemeClr val="tx2"/>
                </a:solidFill>
                <a:latin typeface="楷体" pitchFamily="49" charset="-122"/>
                <a:ea typeface="楷体" pitchFamily="49" charset="-122"/>
                <a:cs typeface="Arial Unicode MS" pitchFamily="34" charset="-128"/>
              </a:rPr>
              <a:t>-</a:t>
            </a:r>
            <a:r>
              <a:rPr lang="zh-CN" altLang="en-US" sz="2000" b="1">
                <a:solidFill>
                  <a:schemeClr val="tx2"/>
                </a:solidFill>
                <a:latin typeface="楷体" pitchFamily="49" charset="-122"/>
                <a:ea typeface="楷体" pitchFamily="49" charset="-122"/>
                <a:cs typeface="Arial Unicode MS" pitchFamily="34" charset="-128"/>
              </a:rPr>
              <a:t>广州</a:t>
            </a:r>
            <a:r>
              <a:rPr lang="zh-CN" altLang="en-US" sz="2000">
                <a:solidFill>
                  <a:schemeClr val="tx2"/>
                </a:solidFill>
                <a:latin typeface="楷体" pitchFamily="49" charset="-122"/>
                <a:ea typeface="楷体" pitchFamily="49" charset="-122"/>
                <a:cs typeface="Arial Unicode MS" pitchFamily="34" charset="-128"/>
              </a:rPr>
              <a:t> </a:t>
            </a:r>
            <a:endParaRPr lang="en-US" altLang="zh-CN" sz="2000">
              <a:solidFill>
                <a:schemeClr val="tx2"/>
              </a:solidFill>
              <a:latin typeface="楷体" pitchFamily="49" charset="-122"/>
              <a:ea typeface="楷体" pitchFamily="49" charset="-122"/>
              <a:cs typeface="Arial Unicode MS" pitchFamily="34" charset="-128"/>
            </a:endParaRPr>
          </a:p>
          <a:p>
            <a:pPr defTabSz="914400">
              <a:defRPr/>
            </a:pPr>
            <a:r>
              <a:rPr lang="zh-CN" altLang="en-US" sz="2000" b="1">
                <a:solidFill>
                  <a:schemeClr val="tx2"/>
                </a:solidFill>
                <a:latin typeface="楷体" pitchFamily="49" charset="-122"/>
                <a:ea typeface="楷体" pitchFamily="49" charset="-122"/>
                <a:cs typeface="Arial Unicode MS" pitchFamily="34" charset="-128"/>
              </a:rPr>
              <a:t>卓美亚酒店</a:t>
            </a:r>
            <a:r>
              <a:rPr lang="en-US" altLang="zh-CN" sz="2000" b="1">
                <a:solidFill>
                  <a:schemeClr val="tx2"/>
                </a:solidFill>
                <a:latin typeface="楷体" pitchFamily="49" charset="-122"/>
                <a:ea typeface="楷体" pitchFamily="49" charset="-122"/>
                <a:cs typeface="Arial Unicode MS" pitchFamily="34" charset="-128"/>
              </a:rPr>
              <a:t>-</a:t>
            </a:r>
            <a:r>
              <a:rPr lang="ja-JP" altLang="en-US" sz="2000" b="1">
                <a:solidFill>
                  <a:schemeClr val="tx2"/>
                </a:solidFill>
                <a:latin typeface="楷体" pitchFamily="49" charset="-122"/>
                <a:ea typeface="楷体" pitchFamily="49" charset="-122"/>
                <a:cs typeface="Arial Unicode MS" pitchFamily="34" charset="-128"/>
              </a:rPr>
              <a:t>海口</a:t>
            </a:r>
            <a:endParaRPr lang="zh-CN" altLang="en-US" sz="2000" b="1">
              <a:solidFill>
                <a:schemeClr val="tx2"/>
              </a:solidFill>
              <a:latin typeface="楷体" pitchFamily="49" charset="-122"/>
              <a:ea typeface="楷体" pitchFamily="49" charset="-122"/>
              <a:cs typeface="Arial Unicode MS" pitchFamily="34" charset="-128"/>
            </a:endParaRPr>
          </a:p>
          <a:p>
            <a:pPr defTabSz="914400">
              <a:defRPr/>
            </a:pPr>
            <a:r>
              <a:rPr lang="zh-CN" altLang="en-US" sz="2000" b="1">
                <a:solidFill>
                  <a:schemeClr val="tx2"/>
                </a:solidFill>
                <a:latin typeface="楷体" pitchFamily="49" charset="-122"/>
                <a:ea typeface="楷体" pitchFamily="49" charset="-122"/>
                <a:cs typeface="Arial Unicode MS" pitchFamily="34" charset="-128"/>
              </a:rPr>
              <a:t>卓美亚酒店</a:t>
            </a:r>
            <a:r>
              <a:rPr lang="en-US" altLang="zh-CN" sz="2000" b="1">
                <a:solidFill>
                  <a:schemeClr val="tx2"/>
                </a:solidFill>
                <a:latin typeface="楷体" pitchFamily="49" charset="-122"/>
                <a:ea typeface="楷体" pitchFamily="49" charset="-122"/>
                <a:cs typeface="Arial Unicode MS" pitchFamily="34" charset="-128"/>
              </a:rPr>
              <a:t>-</a:t>
            </a:r>
            <a:r>
              <a:rPr lang="zh-CN" altLang="en-US" sz="2000" b="1">
                <a:solidFill>
                  <a:schemeClr val="tx2"/>
                </a:solidFill>
                <a:latin typeface="楷体" pitchFamily="49" charset="-122"/>
                <a:ea typeface="楷体" pitchFamily="49" charset="-122"/>
                <a:cs typeface="Arial Unicode MS" pitchFamily="34" charset="-128"/>
              </a:rPr>
              <a:t>杭州</a:t>
            </a:r>
            <a:r>
              <a:rPr lang="zh-CN" altLang="en-US" sz="2000">
                <a:solidFill>
                  <a:schemeClr val="tx2"/>
                </a:solidFill>
                <a:latin typeface="楷体" pitchFamily="49" charset="-122"/>
                <a:ea typeface="楷体" pitchFamily="49" charset="-122"/>
                <a:cs typeface="Arial Unicode MS" pitchFamily="34" charset="-128"/>
              </a:rPr>
              <a:t> </a:t>
            </a:r>
          </a:p>
          <a:p>
            <a:pPr defTabSz="914400">
              <a:defRPr/>
            </a:pPr>
            <a:r>
              <a:rPr lang="zh-CN" altLang="en-US" sz="2000" b="1">
                <a:solidFill>
                  <a:schemeClr val="tx2"/>
                </a:solidFill>
                <a:latin typeface="楷体" pitchFamily="49" charset="-122"/>
                <a:ea typeface="楷体" pitchFamily="49" charset="-122"/>
                <a:cs typeface="Arial Unicode MS" pitchFamily="34" charset="-128"/>
              </a:rPr>
              <a:t>卓美亚酒店</a:t>
            </a:r>
            <a:r>
              <a:rPr lang="en-US" altLang="zh-CN" sz="2000" b="1">
                <a:solidFill>
                  <a:schemeClr val="tx2"/>
                </a:solidFill>
                <a:latin typeface="楷体" pitchFamily="49" charset="-122"/>
                <a:ea typeface="楷体" pitchFamily="49" charset="-122"/>
                <a:cs typeface="Arial Unicode MS" pitchFamily="34" charset="-128"/>
              </a:rPr>
              <a:t>-</a:t>
            </a:r>
            <a:r>
              <a:rPr lang="zh-CN" altLang="en-US" sz="2000" b="1">
                <a:solidFill>
                  <a:schemeClr val="tx2"/>
                </a:solidFill>
                <a:latin typeface="楷体" pitchFamily="49" charset="-122"/>
                <a:ea typeface="楷体" pitchFamily="49" charset="-122"/>
                <a:cs typeface="Arial Unicode MS" pitchFamily="34" charset="-128"/>
              </a:rPr>
              <a:t>澳门</a:t>
            </a:r>
            <a:endParaRPr lang="en-US" altLang="zh-CN" sz="2000" b="1">
              <a:solidFill>
                <a:schemeClr val="tx2"/>
              </a:solidFill>
              <a:latin typeface="楷体" pitchFamily="49" charset="-122"/>
              <a:ea typeface="楷体" pitchFamily="49" charset="-122"/>
              <a:cs typeface="Arial Unicode MS" pitchFamily="34" charset="-128"/>
            </a:endParaRPr>
          </a:p>
          <a:p>
            <a:pPr defTabSz="914400">
              <a:defRPr/>
            </a:pPr>
            <a:r>
              <a:rPr lang="zh-CN" altLang="en-US" sz="2000" b="1">
                <a:solidFill>
                  <a:schemeClr val="tx2"/>
                </a:solidFill>
                <a:latin typeface="楷体" pitchFamily="49" charset="-122"/>
                <a:ea typeface="楷体" pitchFamily="49" charset="-122"/>
                <a:cs typeface="Arial Unicode MS" pitchFamily="34" charset="-128"/>
              </a:rPr>
              <a:t>卓美亚酒店</a:t>
            </a:r>
            <a:r>
              <a:rPr lang="en-US" altLang="zh-CN" sz="2000" b="1">
                <a:solidFill>
                  <a:schemeClr val="tx2"/>
                </a:solidFill>
                <a:latin typeface="楷体" pitchFamily="49" charset="-122"/>
                <a:ea typeface="楷体" pitchFamily="49" charset="-122"/>
                <a:cs typeface="Arial Unicode MS" pitchFamily="34" charset="-128"/>
              </a:rPr>
              <a:t>-</a:t>
            </a:r>
            <a:r>
              <a:rPr lang="zh-CN" altLang="en-US" sz="2000" b="1">
                <a:solidFill>
                  <a:schemeClr val="tx2"/>
                </a:solidFill>
                <a:latin typeface="楷体" pitchFamily="49" charset="-122"/>
                <a:ea typeface="楷体" pitchFamily="49" charset="-122"/>
                <a:cs typeface="Arial Unicode MS" pitchFamily="34" charset="-128"/>
              </a:rPr>
              <a:t>南京</a:t>
            </a:r>
            <a:endParaRPr lang="en-US" altLang="zh-CN" sz="2000" b="1">
              <a:solidFill>
                <a:schemeClr val="tx2"/>
              </a:solidFill>
              <a:latin typeface="楷体" pitchFamily="49" charset="-122"/>
              <a:ea typeface="楷体" pitchFamily="49" charset="-122"/>
              <a:cs typeface="Arial Unicode MS" pitchFamily="34" charset="-128"/>
            </a:endParaRPr>
          </a:p>
        </p:txBody>
      </p:sp>
      <p:pic>
        <p:nvPicPr>
          <p:cNvPr id="29708" name="Picture 30" descr="logo2"/>
          <p:cNvPicPr>
            <a:picLocks noChangeAspect="1" noChangeArrowheads="1"/>
          </p:cNvPicPr>
          <p:nvPr/>
        </p:nvPicPr>
        <p:blipFill>
          <a:blip r:embed="rId5"/>
          <a:srcRect/>
          <a:stretch>
            <a:fillRect/>
          </a:stretch>
        </p:blipFill>
        <p:spPr bwMode="auto">
          <a:xfrm>
            <a:off x="7539038" y="3773488"/>
            <a:ext cx="133350" cy="185737"/>
          </a:xfrm>
          <a:prstGeom prst="rect">
            <a:avLst/>
          </a:prstGeom>
          <a:solidFill>
            <a:srgbClr val="000066"/>
          </a:solid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Jumeirah Group_logo_English.eps"/>
          <p:cNvPicPr>
            <a:picLocks noChangeAspect="1"/>
          </p:cNvPicPr>
          <p:nvPr/>
        </p:nvPicPr>
        <p:blipFill>
          <a:blip r:embed="rId2"/>
          <a:srcRect/>
          <a:stretch>
            <a:fillRect/>
          </a:stretch>
        </p:blipFill>
        <p:spPr bwMode="auto">
          <a:xfrm>
            <a:off x="336550" y="234950"/>
            <a:ext cx="1436688" cy="635000"/>
          </a:xfrm>
          <a:prstGeom prst="rect">
            <a:avLst/>
          </a:prstGeom>
          <a:noFill/>
          <a:ln w="9525">
            <a:noFill/>
            <a:miter lim="800000"/>
            <a:headEnd/>
            <a:tailEnd/>
          </a:ln>
        </p:spPr>
      </p:pic>
      <p:pic>
        <p:nvPicPr>
          <p:cNvPr id="6" name="Picture 4" descr="The Emirates Academy of Hospitality Management.JPG"/>
          <p:cNvPicPr>
            <a:picLocks noChangeAspect="1"/>
          </p:cNvPicPr>
          <p:nvPr/>
        </p:nvPicPr>
        <p:blipFill>
          <a:blip r:embed="rId3"/>
          <a:srcRect/>
          <a:stretch>
            <a:fillRect/>
          </a:stretch>
        </p:blipFill>
        <p:spPr bwMode="auto">
          <a:xfrm>
            <a:off x="6010275" y="234950"/>
            <a:ext cx="2965450" cy="833438"/>
          </a:xfrm>
          <a:prstGeom prst="rect">
            <a:avLst/>
          </a:prstGeom>
          <a:noFill/>
          <a:ln w="9525">
            <a:noFill/>
            <a:miter lim="800000"/>
            <a:headEnd/>
            <a:tailEnd/>
          </a:ln>
        </p:spPr>
      </p:pic>
      <p:pic>
        <p:nvPicPr>
          <p:cNvPr id="4" name="Picture 2"/>
          <p:cNvPicPr>
            <a:picLocks noChangeAspect="1" noChangeArrowheads="1"/>
          </p:cNvPicPr>
          <p:nvPr/>
        </p:nvPicPr>
        <p:blipFill>
          <a:blip r:embed="rId4"/>
          <a:srcRect/>
          <a:stretch>
            <a:fillRect/>
          </a:stretch>
        </p:blipFill>
        <p:spPr bwMode="auto">
          <a:xfrm>
            <a:off x="336550" y="1068388"/>
            <a:ext cx="8324850" cy="5527679"/>
          </a:xfrm>
          <a:prstGeom prst="rect">
            <a:avLst/>
          </a:prstGeom>
          <a:noFill/>
          <a:ln w="9525">
            <a:noFill/>
            <a:miter lim="800000"/>
            <a:headEnd/>
            <a:tailEnd/>
          </a:ln>
          <a:effectLst/>
        </p:spPr>
      </p:pic>
      <p:sp>
        <p:nvSpPr>
          <p:cNvPr id="7" name="TextBox 6"/>
          <p:cNvSpPr txBox="1"/>
          <p:nvPr/>
        </p:nvSpPr>
        <p:spPr>
          <a:xfrm>
            <a:off x="341286" y="1069960"/>
            <a:ext cx="3870352" cy="523220"/>
          </a:xfrm>
          <a:prstGeom prst="rect">
            <a:avLst/>
          </a:prstGeom>
          <a:solidFill>
            <a:schemeClr val="tx2">
              <a:lumMod val="10000"/>
              <a:lumOff val="90000"/>
            </a:schemeClr>
          </a:solidFill>
        </p:spPr>
        <p:txBody>
          <a:bodyPr wrap="square" rtlCol="0">
            <a:spAutoFit/>
          </a:bodyPr>
          <a:lstStyle/>
          <a:p>
            <a:r>
              <a:rPr lang="zh-CN" altLang="en-US" sz="2800" dirty="0" smtClean="0"/>
              <a:t>学生单人间宿舍</a:t>
            </a:r>
            <a:r>
              <a:rPr lang="en-US" altLang="zh-CN" sz="2800" dirty="0" smtClean="0"/>
              <a:t> ( </a:t>
            </a:r>
            <a:r>
              <a:rPr lang="zh-CN" altLang="en-US" sz="2800" dirty="0" smtClean="0"/>
              <a:t>浴室</a:t>
            </a:r>
            <a:r>
              <a:rPr lang="en-US" altLang="zh-CN" sz="2800" dirty="0" smtClean="0"/>
              <a:t>)</a:t>
            </a:r>
            <a:endParaRPr lang="zh-CN" altLang="en-US" sz="28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Jumeirah Group_logo_English.eps"/>
          <p:cNvPicPr>
            <a:picLocks noChangeAspect="1"/>
          </p:cNvPicPr>
          <p:nvPr/>
        </p:nvPicPr>
        <p:blipFill>
          <a:blip r:embed="rId2"/>
          <a:srcRect/>
          <a:stretch>
            <a:fillRect/>
          </a:stretch>
        </p:blipFill>
        <p:spPr bwMode="auto">
          <a:xfrm>
            <a:off x="336550" y="234950"/>
            <a:ext cx="1436688" cy="635000"/>
          </a:xfrm>
          <a:prstGeom prst="rect">
            <a:avLst/>
          </a:prstGeom>
          <a:noFill/>
          <a:ln w="9525">
            <a:noFill/>
            <a:miter lim="800000"/>
            <a:headEnd/>
            <a:tailEnd/>
          </a:ln>
        </p:spPr>
      </p:pic>
      <p:pic>
        <p:nvPicPr>
          <p:cNvPr id="6" name="Picture 4" descr="The Emirates Academy of Hospitality Management.JPG"/>
          <p:cNvPicPr>
            <a:picLocks noChangeAspect="1"/>
          </p:cNvPicPr>
          <p:nvPr/>
        </p:nvPicPr>
        <p:blipFill>
          <a:blip r:embed="rId3"/>
          <a:srcRect/>
          <a:stretch>
            <a:fillRect/>
          </a:stretch>
        </p:blipFill>
        <p:spPr bwMode="auto">
          <a:xfrm>
            <a:off x="6010275" y="234950"/>
            <a:ext cx="2965450" cy="833438"/>
          </a:xfrm>
          <a:prstGeom prst="rect">
            <a:avLst/>
          </a:prstGeom>
          <a:noFill/>
          <a:ln w="9525">
            <a:noFill/>
            <a:miter lim="800000"/>
            <a:headEnd/>
            <a:tailEnd/>
          </a:ln>
        </p:spPr>
      </p:pic>
      <p:pic>
        <p:nvPicPr>
          <p:cNvPr id="4" name="图片 3" descr="760EF491-7D41-4117-A7D7-C3896A92CB03.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65100" y="2088856"/>
            <a:ext cx="8801100" cy="2597443"/>
          </a:xfrm>
          <a:prstGeom prst="rect">
            <a:avLst/>
          </a:prstGeom>
        </p:spPr>
      </p:pic>
      <p:sp>
        <p:nvSpPr>
          <p:cNvPr id="7" name="文本框 7"/>
          <p:cNvSpPr txBox="1"/>
          <p:nvPr/>
        </p:nvSpPr>
        <p:spPr>
          <a:xfrm>
            <a:off x="301761" y="1437662"/>
            <a:ext cx="4493538" cy="461665"/>
          </a:xfrm>
          <a:prstGeom prst="rect">
            <a:avLst/>
          </a:prstGeom>
          <a:solidFill>
            <a:schemeClr val="tx2">
              <a:lumMod val="10000"/>
              <a:lumOff val="90000"/>
            </a:schemeClr>
          </a:solidFill>
        </p:spPr>
        <p:txBody>
          <a:bodyPr wrap="none" rtlCol="0">
            <a:spAutoFit/>
          </a:bodyPr>
          <a:lstStyle/>
          <a:p>
            <a:r>
              <a:rPr kumimoji="1" lang="zh-CN" altLang="en-US" sz="2400" dirty="0" smtClean="0"/>
              <a:t>学士学位为期三年，费用如下：</a:t>
            </a:r>
            <a:endParaRPr kumimoji="1" lang="zh-CN" altLang="en-US" sz="2400" dirty="0"/>
          </a:p>
        </p:txBody>
      </p:sp>
      <p:sp>
        <p:nvSpPr>
          <p:cNvPr id="8" name="文本框 9"/>
          <p:cNvSpPr txBox="1"/>
          <p:nvPr/>
        </p:nvSpPr>
        <p:spPr>
          <a:xfrm>
            <a:off x="165100" y="4855982"/>
            <a:ext cx="4906966" cy="369332"/>
          </a:xfrm>
          <a:prstGeom prst="rect">
            <a:avLst/>
          </a:prstGeom>
          <a:noFill/>
        </p:spPr>
        <p:txBody>
          <a:bodyPr wrap="square" rtlCol="0">
            <a:spAutoFit/>
          </a:bodyPr>
          <a:lstStyle/>
          <a:p>
            <a:r>
              <a:rPr kumimoji="1" lang="en-US" altLang="zh-CN" dirty="0"/>
              <a:t>1</a:t>
            </a:r>
            <a:r>
              <a:rPr kumimoji="1" lang="zh-CN" altLang="en-US" dirty="0"/>
              <a:t>阿联酋迪拉姆</a:t>
            </a:r>
            <a:r>
              <a:rPr kumimoji="1" lang="en-US" altLang="zh-CN" dirty="0"/>
              <a:t>=1.7330</a:t>
            </a:r>
            <a:r>
              <a:rPr kumimoji="1" lang="zh-CN" altLang="en-US" dirty="0"/>
              <a:t>人民币</a:t>
            </a:r>
            <a:r>
              <a:rPr kumimoji="1" lang="zh-CN" altLang="en-US" dirty="0" smtClean="0"/>
              <a:t>元（依汇率浮动）</a:t>
            </a:r>
            <a:endParaRPr kumimoji="1" lang="zh-CN" altLang="en-US" dirty="0"/>
          </a:p>
        </p:txBody>
      </p:sp>
      <p:sp>
        <p:nvSpPr>
          <p:cNvPr id="10" name="TextBox 9"/>
          <p:cNvSpPr txBox="1"/>
          <p:nvPr/>
        </p:nvSpPr>
        <p:spPr>
          <a:xfrm>
            <a:off x="593861" y="5562600"/>
            <a:ext cx="7877039" cy="584775"/>
          </a:xfrm>
          <a:prstGeom prst="rect">
            <a:avLst/>
          </a:prstGeom>
          <a:solidFill>
            <a:srgbClr val="92D050"/>
          </a:solidFill>
        </p:spPr>
        <p:txBody>
          <a:bodyPr wrap="square" rtlCol="0">
            <a:spAutoFit/>
          </a:bodyPr>
          <a:lstStyle/>
          <a:p>
            <a:r>
              <a:rPr lang="zh-CN" altLang="en-US" sz="3200" dirty="0" smtClean="0"/>
              <a:t>一年学费</a:t>
            </a:r>
            <a:r>
              <a:rPr lang="en-US" altLang="zh-CN" sz="3200" dirty="0" smtClean="0"/>
              <a:t>+</a:t>
            </a:r>
            <a:r>
              <a:rPr lang="zh-CN" altLang="en-US" sz="3200" dirty="0" smtClean="0"/>
              <a:t>住宿费</a:t>
            </a:r>
            <a:r>
              <a:rPr lang="en-US" altLang="zh-CN" sz="3200" dirty="0" smtClean="0"/>
              <a:t>+</a:t>
            </a:r>
            <a:r>
              <a:rPr lang="zh-CN" altLang="en-US" sz="3200" dirty="0" smtClean="0"/>
              <a:t>生活费 约人民币</a:t>
            </a:r>
            <a:r>
              <a:rPr lang="en-US" altLang="zh-CN" sz="3200" dirty="0" smtClean="0"/>
              <a:t>30</a:t>
            </a:r>
            <a:r>
              <a:rPr lang="zh-CN" altLang="en-US" sz="3200" dirty="0" smtClean="0"/>
              <a:t>万</a:t>
            </a:r>
            <a:endParaRPr lang="zh-CN" altLang="en-US" sz="32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Jumeirah Group_logo_English.eps"/>
          <p:cNvPicPr>
            <a:picLocks noChangeAspect="1"/>
          </p:cNvPicPr>
          <p:nvPr/>
        </p:nvPicPr>
        <p:blipFill>
          <a:blip r:embed="rId2"/>
          <a:srcRect/>
          <a:stretch>
            <a:fillRect/>
          </a:stretch>
        </p:blipFill>
        <p:spPr bwMode="auto">
          <a:xfrm>
            <a:off x="163512" y="453231"/>
            <a:ext cx="1436688" cy="635000"/>
          </a:xfrm>
          <a:prstGeom prst="rect">
            <a:avLst/>
          </a:prstGeom>
          <a:noFill/>
          <a:ln w="9525">
            <a:noFill/>
            <a:miter lim="800000"/>
            <a:headEnd/>
            <a:tailEnd/>
          </a:ln>
        </p:spPr>
      </p:pic>
      <p:pic>
        <p:nvPicPr>
          <p:cNvPr id="6" name="Picture 4" descr="The Emirates Academy of Hospitality Management.JPG"/>
          <p:cNvPicPr>
            <a:picLocks noChangeAspect="1"/>
          </p:cNvPicPr>
          <p:nvPr/>
        </p:nvPicPr>
        <p:blipFill>
          <a:blip r:embed="rId3"/>
          <a:srcRect/>
          <a:stretch>
            <a:fillRect/>
          </a:stretch>
        </p:blipFill>
        <p:spPr bwMode="auto">
          <a:xfrm>
            <a:off x="6010275" y="453231"/>
            <a:ext cx="2965450" cy="833438"/>
          </a:xfrm>
          <a:prstGeom prst="rect">
            <a:avLst/>
          </a:prstGeom>
          <a:noFill/>
          <a:ln w="9525">
            <a:noFill/>
            <a:miter lim="800000"/>
            <a:headEnd/>
            <a:tailEnd/>
          </a:ln>
        </p:spPr>
      </p:pic>
      <p:pic>
        <p:nvPicPr>
          <p:cNvPr id="4" name="图片 3" descr="student-hub.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36550" y="2419340"/>
            <a:ext cx="8477250" cy="3929090"/>
          </a:xfrm>
          <a:prstGeom prst="rect">
            <a:avLst/>
          </a:prstGeom>
        </p:spPr>
      </p:pic>
      <p:sp>
        <p:nvSpPr>
          <p:cNvPr id="7" name="内容占位符 2"/>
          <p:cNvSpPr>
            <a:spLocks noGrp="1"/>
          </p:cNvSpPr>
          <p:nvPr>
            <p:ph idx="1"/>
          </p:nvPr>
        </p:nvSpPr>
        <p:spPr>
          <a:xfrm>
            <a:off x="333375" y="1289050"/>
            <a:ext cx="8042276" cy="1479550"/>
          </a:xfrm>
        </p:spPr>
        <p:txBody>
          <a:bodyPr>
            <a:normAutofit fontScale="92500" lnSpcReduction="20000"/>
          </a:bodyPr>
          <a:lstStyle/>
          <a:p>
            <a:r>
              <a:rPr kumimoji="1" lang="zh-CN" altLang="en-US" dirty="0"/>
              <a:t>入学时间  </a:t>
            </a:r>
            <a:endParaRPr kumimoji="1" lang="en-US" altLang="zh-CN" dirty="0"/>
          </a:p>
          <a:p>
            <a:pPr marL="0" indent="0">
              <a:buNone/>
            </a:pPr>
            <a:r>
              <a:rPr kumimoji="1" lang="en-US" altLang="zh-CN" dirty="0"/>
              <a:t> </a:t>
            </a:r>
            <a:r>
              <a:rPr kumimoji="1" lang="en-US" altLang="zh-CN" dirty="0" smtClean="0"/>
              <a:t>  </a:t>
            </a:r>
            <a:r>
              <a:rPr kumimoji="1" lang="zh-CN" altLang="en-US" dirty="0" smtClean="0"/>
              <a:t>学士学位</a:t>
            </a:r>
            <a:r>
              <a:rPr kumimoji="1" lang="en-US" altLang="zh-CN" dirty="0" smtClean="0"/>
              <a:t>(BBA)</a:t>
            </a:r>
            <a:r>
              <a:rPr kumimoji="1" lang="zh-CN" altLang="en-US" dirty="0" smtClean="0"/>
              <a:t>、：</a:t>
            </a:r>
            <a:r>
              <a:rPr kumimoji="1" lang="zh-CN" altLang="en-US" dirty="0"/>
              <a:t>每年</a:t>
            </a:r>
            <a:r>
              <a:rPr kumimoji="1" lang="en-US" altLang="zh-CN" dirty="0"/>
              <a:t>1</a:t>
            </a:r>
            <a:r>
              <a:rPr kumimoji="1" lang="zh-CN" altLang="en-US" dirty="0"/>
              <a:t>月、</a:t>
            </a:r>
            <a:r>
              <a:rPr kumimoji="1" lang="en-US" altLang="zh-CN" dirty="0"/>
              <a:t>4</a:t>
            </a:r>
            <a:r>
              <a:rPr kumimoji="1" lang="zh-CN" altLang="en-US" dirty="0"/>
              <a:t>月和</a:t>
            </a:r>
            <a:r>
              <a:rPr kumimoji="1" lang="en-US" altLang="zh-CN" dirty="0"/>
              <a:t>9</a:t>
            </a:r>
            <a:r>
              <a:rPr kumimoji="1" lang="zh-CN" altLang="en-US" dirty="0"/>
              <a:t>月 </a:t>
            </a:r>
            <a:endParaRPr kumimoji="1" lang="en-US" altLang="zh-CN" dirty="0"/>
          </a:p>
          <a:p>
            <a:pPr marL="0" indent="0">
              <a:buNone/>
            </a:pPr>
            <a:r>
              <a:rPr kumimoji="1" lang="en-US" altLang="zh-CN" dirty="0" smtClean="0"/>
              <a:t>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Jumeirah Group_logo_English.eps"/>
          <p:cNvPicPr>
            <a:picLocks noChangeAspect="1"/>
          </p:cNvPicPr>
          <p:nvPr/>
        </p:nvPicPr>
        <p:blipFill>
          <a:blip r:embed="rId2"/>
          <a:srcRect/>
          <a:stretch>
            <a:fillRect/>
          </a:stretch>
        </p:blipFill>
        <p:spPr bwMode="auto">
          <a:xfrm>
            <a:off x="336550" y="234950"/>
            <a:ext cx="1436688" cy="635000"/>
          </a:xfrm>
          <a:prstGeom prst="rect">
            <a:avLst/>
          </a:prstGeom>
          <a:noFill/>
          <a:ln w="9525">
            <a:noFill/>
            <a:miter lim="800000"/>
            <a:headEnd/>
            <a:tailEnd/>
          </a:ln>
        </p:spPr>
      </p:pic>
      <p:pic>
        <p:nvPicPr>
          <p:cNvPr id="6" name="Picture 4" descr="The Emirates Academy of Hospitality Management.JPG"/>
          <p:cNvPicPr>
            <a:picLocks noChangeAspect="1"/>
          </p:cNvPicPr>
          <p:nvPr/>
        </p:nvPicPr>
        <p:blipFill>
          <a:blip r:embed="rId3"/>
          <a:srcRect/>
          <a:stretch>
            <a:fillRect/>
          </a:stretch>
        </p:blipFill>
        <p:spPr bwMode="auto">
          <a:xfrm>
            <a:off x="6010275" y="234950"/>
            <a:ext cx="2965450" cy="833438"/>
          </a:xfrm>
          <a:prstGeom prst="rect">
            <a:avLst/>
          </a:prstGeom>
          <a:noFill/>
          <a:ln w="9525">
            <a:noFill/>
            <a:miter lim="800000"/>
            <a:headEnd/>
            <a:tailEnd/>
          </a:ln>
        </p:spPr>
      </p:pic>
      <p:pic>
        <p:nvPicPr>
          <p:cNvPr id="4" name="图片 3" descr="Sheikh-zayed.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49471" y="2643182"/>
            <a:ext cx="7871295" cy="3571900"/>
          </a:xfrm>
          <a:prstGeom prst="rect">
            <a:avLst/>
          </a:prstGeom>
        </p:spPr>
      </p:pic>
      <p:sp>
        <p:nvSpPr>
          <p:cNvPr id="7" name="内容占位符 2"/>
          <p:cNvSpPr>
            <a:spLocks noGrp="1"/>
          </p:cNvSpPr>
          <p:nvPr>
            <p:ph idx="1"/>
          </p:nvPr>
        </p:nvSpPr>
        <p:spPr>
          <a:xfrm>
            <a:off x="336550" y="875073"/>
            <a:ext cx="8594725" cy="5340009"/>
          </a:xfrm>
        </p:spPr>
        <p:txBody>
          <a:bodyPr>
            <a:normAutofit/>
          </a:bodyPr>
          <a:lstStyle/>
          <a:p>
            <a:r>
              <a:rPr lang="zh-CN" altLang="zh-CN" sz="2800" b="1" dirty="0" smtClean="0"/>
              <a:t>生活在迪拜</a:t>
            </a:r>
            <a:r>
              <a:rPr lang="zh-CN" altLang="en-US" sz="2800" dirty="0" smtClean="0"/>
              <a:t>：</a:t>
            </a:r>
            <a:r>
              <a:rPr lang="zh-CN" altLang="zh-CN" sz="2800" b="1" dirty="0" smtClean="0"/>
              <a:t>迪拜是一个</a:t>
            </a:r>
            <a:r>
              <a:rPr lang="zh-CN" altLang="zh-CN" sz="2800" b="1" dirty="0"/>
              <a:t>免税的城市，因此很多商品的物价</a:t>
            </a:r>
            <a:r>
              <a:rPr lang="zh-CN" altLang="zh-CN" sz="2800" b="1" dirty="0" smtClean="0"/>
              <a:t>与中国相比</a:t>
            </a:r>
            <a:r>
              <a:rPr lang="zh-TW" altLang="en-US" sz="2800" b="1" dirty="0" smtClean="0"/>
              <a:t>較</a:t>
            </a:r>
            <a:r>
              <a:rPr lang="zh-CN" altLang="zh-CN" sz="2800" b="1" dirty="0" smtClean="0"/>
              <a:t>低</a:t>
            </a:r>
            <a:r>
              <a:rPr lang="zh-CN" altLang="zh-CN" sz="2800" b="1" dirty="0"/>
              <a:t>。</a:t>
            </a:r>
            <a:r>
              <a:rPr lang="zh-CN" altLang="zh-CN" sz="2800" b="1" dirty="0" smtClean="0"/>
              <a:t>具体费用取决于</a:t>
            </a:r>
            <a:r>
              <a:rPr lang="zh-CN" altLang="zh-CN" sz="2800" b="1" dirty="0"/>
              <a:t>学生平日的消费习惯，大多数学生每月在食品上的支出</a:t>
            </a:r>
            <a:r>
              <a:rPr lang="zh-CN" altLang="zh-CN" sz="2800" b="1" dirty="0" smtClean="0"/>
              <a:t>为</a:t>
            </a:r>
            <a:r>
              <a:rPr lang="en-US" altLang="zh-CN" sz="2800" b="1" dirty="0" smtClean="0"/>
              <a:t>3000</a:t>
            </a:r>
            <a:r>
              <a:rPr lang="zh-CN" altLang="en-US" sz="2800" b="1" dirty="0" smtClean="0"/>
              <a:t>元人民币（</a:t>
            </a:r>
            <a:r>
              <a:rPr lang="en-US" altLang="zh-CN" sz="2800" b="1" dirty="0" smtClean="0"/>
              <a:t>500</a:t>
            </a:r>
            <a:r>
              <a:rPr lang="zh-CN" altLang="zh-CN" sz="2800" b="1" dirty="0"/>
              <a:t>美</a:t>
            </a:r>
            <a:r>
              <a:rPr lang="zh-CN" altLang="zh-CN" sz="2800" b="1" dirty="0" smtClean="0"/>
              <a:t>元</a:t>
            </a:r>
            <a:r>
              <a:rPr lang="zh-CN" altLang="en-US" sz="2800" b="1" dirty="0" smtClean="0"/>
              <a:t>）</a:t>
            </a:r>
            <a:r>
              <a:rPr lang="zh-CN" altLang="zh-CN" sz="2800" b="1" dirty="0" smtClean="0"/>
              <a:t>左</a:t>
            </a:r>
            <a:r>
              <a:rPr lang="zh-CN" altLang="zh-CN" sz="2800" b="1" dirty="0"/>
              <a:t>右</a:t>
            </a:r>
            <a:r>
              <a:rPr lang="zh-CN" altLang="zh-CN" sz="2800" dirty="0"/>
              <a:t>。</a:t>
            </a:r>
            <a:endParaRPr lang="en-US" altLang="zh-CN" sz="2800" dirty="0"/>
          </a:p>
          <a:p>
            <a:endParaRPr kumimoji="1" lang="zh-CN" alt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Jumeirah Group_logo_English.eps"/>
          <p:cNvPicPr>
            <a:picLocks noChangeAspect="1"/>
          </p:cNvPicPr>
          <p:nvPr/>
        </p:nvPicPr>
        <p:blipFill>
          <a:blip r:embed="rId2"/>
          <a:srcRect/>
          <a:stretch>
            <a:fillRect/>
          </a:stretch>
        </p:blipFill>
        <p:spPr bwMode="auto">
          <a:xfrm>
            <a:off x="336550" y="234950"/>
            <a:ext cx="1436688" cy="635000"/>
          </a:xfrm>
          <a:prstGeom prst="rect">
            <a:avLst/>
          </a:prstGeom>
          <a:noFill/>
          <a:ln w="9525">
            <a:noFill/>
            <a:miter lim="800000"/>
            <a:headEnd/>
            <a:tailEnd/>
          </a:ln>
        </p:spPr>
      </p:pic>
      <p:sp>
        <p:nvSpPr>
          <p:cNvPr id="13315" name="TextBox 4"/>
          <p:cNvSpPr txBox="1">
            <a:spLocks noChangeArrowheads="1"/>
          </p:cNvSpPr>
          <p:nvPr/>
        </p:nvSpPr>
        <p:spPr bwMode="auto">
          <a:xfrm>
            <a:off x="0" y="1111250"/>
            <a:ext cx="9144000" cy="5746750"/>
          </a:xfrm>
          <a:prstGeom prst="rect">
            <a:avLst/>
          </a:prstGeom>
          <a:solidFill>
            <a:srgbClr val="857040"/>
          </a:solidFill>
          <a:ln w="9525">
            <a:noFill/>
            <a:miter lim="800000"/>
            <a:headEnd/>
            <a:tailEnd/>
          </a:ln>
        </p:spPr>
        <p:txBody>
          <a:bodyPr lIns="180000" tIns="0" rIns="180000" bIns="0" anchor="ctr"/>
          <a:lstStyle/>
          <a:p>
            <a:pPr marL="228600" lvl="1" indent="-227013" defTabSz="889000">
              <a:spcAft>
                <a:spcPct val="25000"/>
              </a:spcAft>
              <a:buFontTx/>
              <a:buBlip>
                <a:blip r:embed="rId3"/>
              </a:buBlip>
            </a:pPr>
            <a:endParaRPr lang="en-US" altLang="zh-CN" sz="1700" b="1">
              <a:solidFill>
                <a:schemeClr val="bg1"/>
              </a:solidFill>
              <a:cs typeface="Arial" pitchFamily="34" charset="0"/>
            </a:endParaRPr>
          </a:p>
          <a:p>
            <a:pPr defTabSz="889000">
              <a:spcBef>
                <a:spcPts val="1200"/>
              </a:spcBef>
            </a:pPr>
            <a:endParaRPr lang="en-US" altLang="zh-CN" sz="1400">
              <a:solidFill>
                <a:srgbClr val="FFFFFF"/>
              </a:solidFill>
              <a:latin typeface="Verdana" pitchFamily="34" charset="0"/>
              <a:cs typeface="Arial" pitchFamily="34" charset="0"/>
            </a:endParaRPr>
          </a:p>
        </p:txBody>
      </p:sp>
      <p:pic>
        <p:nvPicPr>
          <p:cNvPr id="13316" name="Picture 4" descr="The Emirates Academy of Hospitality Management.JPG"/>
          <p:cNvPicPr>
            <a:picLocks noChangeAspect="1"/>
          </p:cNvPicPr>
          <p:nvPr/>
        </p:nvPicPr>
        <p:blipFill>
          <a:blip r:embed="rId4"/>
          <a:srcRect/>
          <a:stretch>
            <a:fillRect/>
          </a:stretch>
        </p:blipFill>
        <p:spPr bwMode="auto">
          <a:xfrm>
            <a:off x="6010275" y="234950"/>
            <a:ext cx="2965450" cy="833438"/>
          </a:xfrm>
          <a:prstGeom prst="rect">
            <a:avLst/>
          </a:prstGeom>
          <a:noFill/>
          <a:ln w="9525">
            <a:noFill/>
            <a:miter lim="800000"/>
            <a:headEnd/>
            <a:tailEnd/>
          </a:ln>
        </p:spPr>
      </p:pic>
      <p:pic>
        <p:nvPicPr>
          <p:cNvPr id="7" name="Content Placeholder 3"/>
          <p:cNvPicPr>
            <a:picLocks noChangeAspect="1"/>
          </p:cNvPicPr>
          <p:nvPr/>
        </p:nvPicPr>
        <p:blipFill>
          <a:blip r:embed="rId5"/>
          <a:stretch>
            <a:fillRect/>
          </a:stretch>
        </p:blipFill>
        <p:spPr bwMode="auto">
          <a:xfrm>
            <a:off x="690563" y="2568575"/>
            <a:ext cx="2597150" cy="3927475"/>
          </a:xfrm>
          <a:prstGeom prst="rect">
            <a:avLst/>
          </a:prstGeom>
          <a:ln>
            <a:noFill/>
          </a:ln>
          <a:effectLst>
            <a:outerShdw blurRad="292100" dist="139700" dir="2700000" algn="tl" rotWithShape="0">
              <a:srgbClr val="333333">
                <a:alpha val="65000"/>
              </a:srgbClr>
            </a:outerShdw>
          </a:effectLst>
          <a:extLst>
            <a:ext uri="{909E8E84-426E-40DD-AFC4-6F175D3DCCD1}"/>
          </a:extLst>
        </p:spPr>
      </p:pic>
      <p:pic>
        <p:nvPicPr>
          <p:cNvPr id="10" name="Picture 9"/>
          <p:cNvPicPr>
            <a:picLocks noChangeAspect="1"/>
          </p:cNvPicPr>
          <p:nvPr/>
        </p:nvPicPr>
        <p:blipFill>
          <a:blip r:embed="rId6"/>
          <a:stretch>
            <a:fillRect/>
          </a:stretch>
        </p:blipFill>
        <p:spPr>
          <a:xfrm>
            <a:off x="3436938" y="2568575"/>
            <a:ext cx="5146675" cy="3927475"/>
          </a:xfrm>
          <a:prstGeom prst="rect">
            <a:avLst/>
          </a:prstGeom>
          <a:ln>
            <a:noFill/>
          </a:ln>
          <a:effectLst>
            <a:outerShdw blurRad="292100" dist="139700" dir="2700000" algn="tl" rotWithShape="0">
              <a:srgbClr val="333333">
                <a:alpha val="65000"/>
              </a:srgbClr>
            </a:outerShdw>
          </a:effectLst>
        </p:spPr>
      </p:pic>
      <p:sp>
        <p:nvSpPr>
          <p:cNvPr id="13319" name="Rectangle 7"/>
          <p:cNvSpPr>
            <a:spLocks noChangeArrowheads="1"/>
          </p:cNvSpPr>
          <p:nvPr/>
        </p:nvSpPr>
        <p:spPr bwMode="auto">
          <a:xfrm>
            <a:off x="238125" y="1352550"/>
            <a:ext cx="3514725" cy="1092200"/>
          </a:xfrm>
          <a:prstGeom prst="rect">
            <a:avLst/>
          </a:prstGeom>
          <a:noFill/>
          <a:ln w="9525">
            <a:noFill/>
            <a:miter lim="800000"/>
            <a:headEnd/>
            <a:tailEnd/>
          </a:ln>
        </p:spPr>
        <p:txBody>
          <a:bodyPr>
            <a:spAutoFit/>
          </a:bodyPr>
          <a:lstStyle/>
          <a:p>
            <a:pPr algn="ctr"/>
            <a:r>
              <a:rPr lang="en-US" altLang="zh-CN" b="1">
                <a:solidFill>
                  <a:schemeClr val="bg1"/>
                </a:solidFill>
                <a:latin typeface="Verdana" pitchFamily="34" charset="0"/>
              </a:rPr>
              <a:t>Burj Khalifa</a:t>
            </a:r>
          </a:p>
          <a:p>
            <a:pPr algn="ctr"/>
            <a:endParaRPr lang="en-US" altLang="zh-CN" sz="500" b="1">
              <a:solidFill>
                <a:schemeClr val="bg1"/>
              </a:solidFill>
              <a:latin typeface="楷体" pitchFamily="49" charset="-122"/>
              <a:ea typeface="楷体" pitchFamily="49" charset="-122"/>
              <a:cs typeface="Arial Unicode MS" pitchFamily="34" charset="-128"/>
            </a:endParaRPr>
          </a:p>
          <a:p>
            <a:pPr algn="ctr"/>
            <a:r>
              <a:rPr lang="zh-CN" altLang="en-US" sz="2000" b="1">
                <a:solidFill>
                  <a:schemeClr val="bg1"/>
                </a:solidFill>
                <a:latin typeface="楷体" pitchFamily="49" charset="-122"/>
                <a:ea typeface="楷体" pitchFamily="49" charset="-122"/>
                <a:cs typeface="Arial Unicode MS" pitchFamily="34" charset="-128"/>
              </a:rPr>
              <a:t>世界最高楼</a:t>
            </a:r>
            <a:endParaRPr lang="en-US" altLang="zh-CN" sz="2000" b="1">
              <a:solidFill>
                <a:schemeClr val="bg1"/>
              </a:solidFill>
              <a:latin typeface="楷体" pitchFamily="49" charset="-122"/>
              <a:ea typeface="楷体" pitchFamily="49" charset="-122"/>
              <a:cs typeface="Arial Unicode MS" pitchFamily="34" charset="-128"/>
            </a:endParaRPr>
          </a:p>
          <a:p>
            <a:pPr algn="ctr"/>
            <a:r>
              <a:rPr lang="en-US" altLang="zh-CN" sz="2000" b="1">
                <a:solidFill>
                  <a:schemeClr val="bg1"/>
                </a:solidFill>
                <a:latin typeface="楷体" pitchFamily="49" charset="-122"/>
                <a:ea typeface="楷体" pitchFamily="49" charset="-122"/>
                <a:cs typeface="Arial Unicode MS" pitchFamily="34" charset="-128"/>
              </a:rPr>
              <a:t>(828</a:t>
            </a:r>
            <a:r>
              <a:rPr lang="zh-CN" altLang="en-US" sz="2000" b="1">
                <a:solidFill>
                  <a:schemeClr val="bg1"/>
                </a:solidFill>
                <a:latin typeface="楷体" pitchFamily="49" charset="-122"/>
                <a:ea typeface="楷体" pitchFamily="49" charset="-122"/>
                <a:cs typeface="Arial Unicode MS" pitchFamily="34" charset="-128"/>
              </a:rPr>
              <a:t>米</a:t>
            </a:r>
            <a:r>
              <a:rPr lang="en-US" altLang="zh-CN" sz="2000" b="1">
                <a:solidFill>
                  <a:schemeClr val="bg1"/>
                </a:solidFill>
                <a:latin typeface="楷体" pitchFamily="49" charset="-122"/>
                <a:ea typeface="楷体" pitchFamily="49" charset="-122"/>
                <a:cs typeface="Arial Unicode MS" pitchFamily="34" charset="-128"/>
              </a:rPr>
              <a:t>)</a:t>
            </a:r>
          </a:p>
        </p:txBody>
      </p:sp>
      <p:sp>
        <p:nvSpPr>
          <p:cNvPr id="13320" name="Rectangle 8"/>
          <p:cNvSpPr>
            <a:spLocks noChangeArrowheads="1"/>
          </p:cNvSpPr>
          <p:nvPr/>
        </p:nvSpPr>
        <p:spPr bwMode="auto">
          <a:xfrm>
            <a:off x="3967163" y="1352550"/>
            <a:ext cx="4086225" cy="1016000"/>
          </a:xfrm>
          <a:prstGeom prst="rect">
            <a:avLst/>
          </a:prstGeom>
          <a:noFill/>
          <a:ln w="9525">
            <a:noFill/>
            <a:miter lim="800000"/>
            <a:headEnd/>
            <a:tailEnd/>
          </a:ln>
        </p:spPr>
        <p:txBody>
          <a:bodyPr>
            <a:spAutoFit/>
          </a:bodyPr>
          <a:lstStyle/>
          <a:p>
            <a:pPr algn="ctr"/>
            <a:r>
              <a:rPr lang="en-US" altLang="zh-CN" b="1">
                <a:solidFill>
                  <a:schemeClr val="bg1"/>
                </a:solidFill>
                <a:latin typeface="Verdana" pitchFamily="34" charset="0"/>
              </a:rPr>
              <a:t>Dubai Mall  </a:t>
            </a:r>
            <a:r>
              <a:rPr lang="en-US" altLang="zh-CN" sz="2000" b="1">
                <a:solidFill>
                  <a:schemeClr val="bg1"/>
                </a:solidFill>
                <a:latin typeface="楷体" pitchFamily="49" charset="-122"/>
                <a:ea typeface="楷体" pitchFamily="49" charset="-122"/>
                <a:cs typeface="Arial Unicode MS" pitchFamily="34" charset="-128"/>
              </a:rPr>
              <a:t/>
            </a:r>
            <a:br>
              <a:rPr lang="en-US" altLang="zh-CN" sz="2000" b="1">
                <a:solidFill>
                  <a:schemeClr val="bg1"/>
                </a:solidFill>
                <a:latin typeface="楷体" pitchFamily="49" charset="-122"/>
                <a:ea typeface="楷体" pitchFamily="49" charset="-122"/>
                <a:cs typeface="Arial Unicode MS" pitchFamily="34" charset="-128"/>
              </a:rPr>
            </a:br>
            <a:r>
              <a:rPr lang="zh-CN" altLang="en-US" sz="2000" b="1">
                <a:solidFill>
                  <a:schemeClr val="bg1"/>
                </a:solidFill>
                <a:latin typeface="楷体" pitchFamily="49" charset="-122"/>
                <a:ea typeface="楷体" pitchFamily="49" charset="-122"/>
                <a:cs typeface="Arial Unicode MS" pitchFamily="34" charset="-128"/>
              </a:rPr>
              <a:t>世界最大商场</a:t>
            </a:r>
            <a:endParaRPr lang="en-US" altLang="zh-CN" sz="2000" b="1">
              <a:solidFill>
                <a:schemeClr val="bg1"/>
              </a:solidFill>
              <a:latin typeface="楷体" pitchFamily="49" charset="-122"/>
              <a:ea typeface="楷体" pitchFamily="49" charset="-122"/>
              <a:cs typeface="Arial Unicode MS" pitchFamily="34" charset="-128"/>
            </a:endParaRPr>
          </a:p>
          <a:p>
            <a:pPr algn="ctr"/>
            <a:r>
              <a:rPr lang="en-US" altLang="zh-CN" sz="2000" b="1">
                <a:solidFill>
                  <a:schemeClr val="bg1"/>
                </a:solidFill>
                <a:latin typeface="楷体" pitchFamily="49" charset="-122"/>
                <a:ea typeface="楷体" pitchFamily="49" charset="-122"/>
                <a:cs typeface="Arial Unicode MS" pitchFamily="34" charset="-128"/>
              </a:rPr>
              <a:t>(</a:t>
            </a:r>
            <a:r>
              <a:rPr lang="zh-CN" altLang="en-US" sz="2000" b="1">
                <a:solidFill>
                  <a:schemeClr val="bg1"/>
                </a:solidFill>
                <a:latin typeface="楷体" pitchFamily="49" charset="-122"/>
                <a:ea typeface="楷体" pitchFamily="49" charset="-122"/>
                <a:cs typeface="Arial Unicode MS" pitchFamily="34" charset="-128"/>
              </a:rPr>
              <a:t>建筑内拥有超过</a:t>
            </a:r>
            <a:r>
              <a:rPr lang="en-US" altLang="zh-CN" sz="2000" b="1">
                <a:solidFill>
                  <a:schemeClr val="bg1"/>
                </a:solidFill>
                <a:latin typeface="楷体" pitchFamily="49" charset="-122"/>
                <a:ea typeface="楷体" pitchFamily="49" charset="-122"/>
                <a:cs typeface="Arial Unicode MS" pitchFamily="34" charset="-128"/>
              </a:rPr>
              <a:t>1500</a:t>
            </a:r>
            <a:r>
              <a:rPr lang="zh-CN" altLang="en-US" sz="2000" b="1">
                <a:solidFill>
                  <a:schemeClr val="bg1"/>
                </a:solidFill>
                <a:latin typeface="楷体" pitchFamily="49" charset="-122"/>
                <a:ea typeface="楷体" pitchFamily="49" charset="-122"/>
                <a:cs typeface="Arial Unicode MS" pitchFamily="34" charset="-128"/>
              </a:rPr>
              <a:t>家零售商店</a:t>
            </a:r>
            <a:r>
              <a:rPr lang="en-US" altLang="zh-CN" sz="2000" b="1">
                <a:solidFill>
                  <a:schemeClr val="bg1"/>
                </a:solidFill>
                <a:latin typeface="楷体" pitchFamily="49" charset="-122"/>
                <a:ea typeface="楷体" pitchFamily="49" charset="-122"/>
                <a:cs typeface="Arial Unicode MS" pitchFamily="34" charset="-128"/>
              </a:rPr>
              <a:t>)</a:t>
            </a:r>
          </a:p>
        </p:txBody>
      </p:sp>
    </p:spTree>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Jumeirah Group_logo_English.eps"/>
          <p:cNvPicPr>
            <a:picLocks noChangeAspect="1"/>
          </p:cNvPicPr>
          <p:nvPr/>
        </p:nvPicPr>
        <p:blipFill>
          <a:blip r:embed="rId2"/>
          <a:srcRect/>
          <a:stretch>
            <a:fillRect/>
          </a:stretch>
        </p:blipFill>
        <p:spPr bwMode="auto">
          <a:xfrm>
            <a:off x="336550" y="234950"/>
            <a:ext cx="1436688" cy="635000"/>
          </a:xfrm>
          <a:prstGeom prst="rect">
            <a:avLst/>
          </a:prstGeom>
          <a:noFill/>
          <a:ln w="9525">
            <a:noFill/>
            <a:miter lim="800000"/>
            <a:headEnd/>
            <a:tailEnd/>
          </a:ln>
        </p:spPr>
      </p:pic>
      <p:sp>
        <p:nvSpPr>
          <p:cNvPr id="18435" name="TextBox 4"/>
          <p:cNvSpPr txBox="1">
            <a:spLocks noChangeArrowheads="1"/>
          </p:cNvSpPr>
          <p:nvPr/>
        </p:nvSpPr>
        <p:spPr bwMode="auto">
          <a:xfrm>
            <a:off x="0" y="1068388"/>
            <a:ext cx="9144000" cy="5746750"/>
          </a:xfrm>
          <a:prstGeom prst="rect">
            <a:avLst/>
          </a:prstGeom>
          <a:solidFill>
            <a:srgbClr val="857040"/>
          </a:solidFill>
          <a:ln w="9525">
            <a:noFill/>
            <a:miter lim="800000"/>
            <a:headEnd/>
            <a:tailEnd/>
          </a:ln>
        </p:spPr>
        <p:txBody>
          <a:bodyPr lIns="180000" tIns="0" rIns="180000" bIns="0"/>
          <a:lstStyle/>
          <a:p>
            <a:pPr algn="ctr"/>
            <a:endParaRPr lang="en-US" altLang="zh-CN" b="1">
              <a:solidFill>
                <a:schemeClr val="bg1"/>
              </a:solidFill>
              <a:latin typeface="Verdana" pitchFamily="34" charset="0"/>
            </a:endParaRPr>
          </a:p>
          <a:p>
            <a:pPr algn="ctr"/>
            <a:r>
              <a:rPr lang="zh-CN" altLang="en-US" sz="3200" b="1">
                <a:solidFill>
                  <a:schemeClr val="bg1"/>
                </a:solidFill>
                <a:latin typeface="楷体" pitchFamily="49" charset="-122"/>
                <a:ea typeface="楷体" pitchFamily="49" charset="-122"/>
              </a:rPr>
              <a:t>迪 拜 水 族 馆</a:t>
            </a:r>
            <a:endParaRPr lang="en-US" altLang="zh-CN" sz="3200" b="1">
              <a:solidFill>
                <a:schemeClr val="bg1"/>
              </a:solidFill>
              <a:latin typeface="楷体" pitchFamily="49" charset="-122"/>
              <a:ea typeface="楷体" pitchFamily="49" charset="-122"/>
            </a:endParaRPr>
          </a:p>
          <a:p>
            <a:pPr algn="ctr"/>
            <a:endParaRPr lang="zh-CN" altLang="en-US" sz="800" b="1">
              <a:solidFill>
                <a:schemeClr val="bg1"/>
              </a:solidFill>
              <a:latin typeface="楷体" pitchFamily="49" charset="-122"/>
              <a:ea typeface="楷体" pitchFamily="49" charset="-122"/>
            </a:endParaRPr>
          </a:p>
          <a:p>
            <a:pPr algn="ctr"/>
            <a:r>
              <a:rPr lang="en-GB" altLang="zh-CN" sz="3200" b="1">
                <a:solidFill>
                  <a:schemeClr val="bg1"/>
                </a:solidFill>
                <a:latin typeface="楷体" pitchFamily="49" charset="-122"/>
                <a:ea typeface="楷体" pitchFamily="49" charset="-122"/>
              </a:rPr>
              <a:t> </a:t>
            </a:r>
            <a:r>
              <a:rPr lang="zh-CN" altLang="en-US" sz="2400" b="1">
                <a:solidFill>
                  <a:schemeClr val="bg1"/>
                </a:solidFill>
                <a:latin typeface="楷体" pitchFamily="49" charset="-122"/>
                <a:ea typeface="楷体" pitchFamily="49" charset="-122"/>
              </a:rPr>
              <a:t>世 界 上 最 大 的 室 内 水 族 馆 </a:t>
            </a:r>
            <a:r>
              <a:rPr lang="en-GB" altLang="zh-CN" sz="2400" b="1">
                <a:solidFill>
                  <a:schemeClr val="bg1"/>
                </a:solidFill>
                <a:latin typeface="楷体" pitchFamily="49" charset="-122"/>
                <a:ea typeface="楷体" pitchFamily="49" charset="-122"/>
              </a:rPr>
              <a:t> </a:t>
            </a:r>
            <a:r>
              <a:rPr lang="en-GB" altLang="zh-CN" sz="3200">
                <a:latin typeface="楷体" pitchFamily="49" charset="-122"/>
                <a:ea typeface="楷体" pitchFamily="49" charset="-122"/>
              </a:rPr>
              <a:t/>
            </a:r>
            <a:br>
              <a:rPr lang="en-GB" altLang="zh-CN" sz="3200">
                <a:latin typeface="楷体" pitchFamily="49" charset="-122"/>
                <a:ea typeface="楷体" pitchFamily="49" charset="-122"/>
              </a:rPr>
            </a:br>
            <a:r>
              <a:rPr lang="en-GB" altLang="zh-CN" sz="3200">
                <a:latin typeface="楷体" pitchFamily="49" charset="-122"/>
                <a:ea typeface="楷体" pitchFamily="49" charset="-122"/>
              </a:rPr>
              <a:t/>
            </a:r>
            <a:br>
              <a:rPr lang="en-GB" altLang="zh-CN" sz="3200">
                <a:latin typeface="楷体" pitchFamily="49" charset="-122"/>
                <a:ea typeface="楷体" pitchFamily="49" charset="-122"/>
              </a:rPr>
            </a:br>
            <a:endParaRPr lang="zh-CN" altLang="en-US" sz="3200" b="1">
              <a:solidFill>
                <a:schemeClr val="bg1"/>
              </a:solidFill>
              <a:latin typeface="楷体" pitchFamily="49" charset="-122"/>
              <a:ea typeface="楷体" pitchFamily="49" charset="-122"/>
            </a:endParaRPr>
          </a:p>
        </p:txBody>
      </p:sp>
      <p:pic>
        <p:nvPicPr>
          <p:cNvPr id="18436" name="Picture 4" descr="The Emirates Academy of Hospitality Management.JPG"/>
          <p:cNvPicPr>
            <a:picLocks noChangeAspect="1"/>
          </p:cNvPicPr>
          <p:nvPr/>
        </p:nvPicPr>
        <p:blipFill>
          <a:blip r:embed="rId3"/>
          <a:srcRect/>
          <a:stretch>
            <a:fillRect/>
          </a:stretch>
        </p:blipFill>
        <p:spPr bwMode="auto">
          <a:xfrm>
            <a:off x="6010275" y="234950"/>
            <a:ext cx="2965450" cy="833438"/>
          </a:xfrm>
          <a:prstGeom prst="rect">
            <a:avLst/>
          </a:prstGeom>
          <a:noFill/>
          <a:ln w="9525">
            <a:noFill/>
            <a:miter lim="800000"/>
            <a:headEnd/>
            <a:tailEnd/>
          </a:ln>
        </p:spPr>
      </p:pic>
      <p:pic>
        <p:nvPicPr>
          <p:cNvPr id="8" name="Picture 7"/>
          <p:cNvPicPr>
            <a:picLocks noChangeAspect="1"/>
          </p:cNvPicPr>
          <p:nvPr/>
        </p:nvPicPr>
        <p:blipFill rotWithShape="1">
          <a:blip r:embed="rId4"/>
          <a:srcRect t="9114" b="8283"/>
          <a:stretch/>
        </p:blipFill>
        <p:spPr>
          <a:xfrm>
            <a:off x="0" y="2665413"/>
            <a:ext cx="9144000" cy="4192587"/>
          </a:xfrm>
          <a:prstGeom prst="rect">
            <a:avLst/>
          </a:prstGeom>
          <a:ln>
            <a:noFill/>
          </a:ln>
          <a:effectLst>
            <a:outerShdw blurRad="292100" dist="139700" dir="2700000" algn="tl" rotWithShape="0">
              <a:srgbClr val="333333">
                <a:alpha val="65000"/>
              </a:srgbClr>
            </a:outerShdw>
          </a:effectLst>
        </p:spPr>
      </p:pic>
      <p:pic>
        <p:nvPicPr>
          <p:cNvPr id="18438" name="Picture 2" descr="Guinsess World Record"/>
          <p:cNvPicPr>
            <a:picLocks noChangeAspect="1" noChangeArrowheads="1"/>
          </p:cNvPicPr>
          <p:nvPr/>
        </p:nvPicPr>
        <p:blipFill>
          <a:blip r:embed="rId5"/>
          <a:srcRect/>
          <a:stretch>
            <a:fillRect/>
          </a:stretch>
        </p:blipFill>
        <p:spPr bwMode="auto">
          <a:xfrm>
            <a:off x="336550" y="1366838"/>
            <a:ext cx="1076325" cy="1076325"/>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My Pictures\dubai2005.jpg"/>
          <p:cNvPicPr>
            <a:picLocks noChangeAspect="1" noChangeArrowheads="1"/>
          </p:cNvPicPr>
          <p:nvPr/>
        </p:nvPicPr>
        <p:blipFill>
          <a:blip r:embed="rId3"/>
          <a:srcRect/>
          <a:stretch>
            <a:fillRect/>
          </a:stretch>
        </p:blipFill>
        <p:spPr bwMode="auto">
          <a:xfrm>
            <a:off x="0" y="-15875"/>
            <a:ext cx="9144000" cy="6858000"/>
          </a:xfrm>
          <a:prstGeom prst="rect">
            <a:avLst/>
          </a:prstGeom>
          <a:noFill/>
          <a:ln w="9525">
            <a:noFill/>
            <a:miter lim="800000"/>
            <a:headEnd/>
            <a:tailEnd/>
          </a:ln>
        </p:spPr>
      </p:pic>
      <p:sp>
        <p:nvSpPr>
          <p:cNvPr id="5" name="TextBox 4"/>
          <p:cNvSpPr txBox="1"/>
          <p:nvPr/>
        </p:nvSpPr>
        <p:spPr>
          <a:xfrm>
            <a:off x="0" y="12700"/>
            <a:ext cx="9144000" cy="707886"/>
          </a:xfrm>
          <a:prstGeom prst="rect">
            <a:avLst/>
          </a:prstGeom>
          <a:solidFill>
            <a:schemeClr val="accent4">
              <a:lumMod val="75000"/>
            </a:schemeClr>
          </a:solidFill>
          <a:ln>
            <a:solidFill>
              <a:schemeClr val="bg1"/>
            </a:solidFill>
          </a:ln>
        </p:spPr>
        <p:txBody>
          <a:bodyPr wrap="square" rtlCol="0">
            <a:spAutoFit/>
          </a:bodyPr>
          <a:lstStyle/>
          <a:p>
            <a:r>
              <a:rPr lang="en-US" altLang="zh-CN" sz="4000" dirty="0" smtClean="0">
                <a:solidFill>
                  <a:schemeClr val="bg1"/>
                </a:solidFill>
              </a:rPr>
              <a:t>         Sheikh    </a:t>
            </a:r>
            <a:r>
              <a:rPr lang="en-US" altLang="zh-CN" sz="4000" dirty="0" err="1" smtClean="0">
                <a:solidFill>
                  <a:schemeClr val="bg1"/>
                </a:solidFill>
              </a:rPr>
              <a:t>Zayed</a:t>
            </a:r>
            <a:r>
              <a:rPr lang="en-US" altLang="zh-CN" sz="4000" dirty="0" smtClean="0">
                <a:solidFill>
                  <a:schemeClr val="bg1"/>
                </a:solidFill>
              </a:rPr>
              <a:t>    Road</a:t>
            </a:r>
            <a:endParaRPr lang="zh-CN" altLang="en-US" sz="4000" dirty="0">
              <a:solidFill>
                <a:schemeClr val="bg1"/>
              </a:solidFill>
            </a:endParaRPr>
          </a:p>
        </p:txBody>
      </p:sp>
    </p:spTree>
  </p:cSld>
  <p:clrMapOvr>
    <a:masterClrMapping/>
  </p:clrMapOvr>
  <p:transition>
    <p:dissolv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t="19209" r="15798" b="5658"/>
          <a:stretch/>
        </p:blipFill>
        <p:spPr>
          <a:xfrm>
            <a:off x="-15875" y="1482725"/>
            <a:ext cx="9144000" cy="5438775"/>
          </a:xfrm>
          <a:prstGeom prst="rect">
            <a:avLst/>
          </a:prstGeom>
          <a:ln>
            <a:noFill/>
          </a:ln>
          <a:effectLst>
            <a:outerShdw blurRad="292100" dist="139700" dir="2700000" algn="tl" rotWithShape="0">
              <a:srgbClr val="333333">
                <a:alpha val="65000"/>
              </a:srgbClr>
            </a:outerShdw>
          </a:effectLst>
        </p:spPr>
      </p:pic>
      <p:sp>
        <p:nvSpPr>
          <p:cNvPr id="16387" name="TextBox 4"/>
          <p:cNvSpPr txBox="1">
            <a:spLocks noChangeArrowheads="1"/>
          </p:cNvSpPr>
          <p:nvPr/>
        </p:nvSpPr>
        <p:spPr bwMode="auto">
          <a:xfrm>
            <a:off x="0" y="0"/>
            <a:ext cx="9144000" cy="1482725"/>
          </a:xfrm>
          <a:prstGeom prst="rect">
            <a:avLst/>
          </a:prstGeom>
          <a:solidFill>
            <a:srgbClr val="857040"/>
          </a:solidFill>
          <a:ln w="9525">
            <a:noFill/>
            <a:miter lim="800000"/>
            <a:headEnd/>
            <a:tailEnd/>
          </a:ln>
          <a:effectLst>
            <a:outerShdw dist="114300" dir="2339988" algn="br" rotWithShape="0">
              <a:srgbClr val="808080">
                <a:alpha val="42998"/>
              </a:srgbClr>
            </a:outerShdw>
          </a:effectLst>
        </p:spPr>
        <p:txBody>
          <a:bodyPr lIns="180000" tIns="0" rIns="0" bIns="0" anchor="ctr"/>
          <a:lstStyle/>
          <a:p>
            <a:pPr algn="ctr">
              <a:defRPr/>
            </a:pPr>
            <a:endParaRPr lang="zh-CN" altLang="zh-CN" sz="2000" b="1">
              <a:solidFill>
                <a:schemeClr val="bg1"/>
              </a:solidFill>
              <a:latin typeface="Verdana" pitchFamily="34" charset="0"/>
              <a:ea typeface="Palatino"/>
              <a:cs typeface="Verdana" pitchFamily="34" charset="0"/>
            </a:endParaRPr>
          </a:p>
        </p:txBody>
      </p:sp>
      <p:sp>
        <p:nvSpPr>
          <p:cNvPr id="9220" name="Rectangle 2"/>
          <p:cNvSpPr>
            <a:spLocks noChangeArrowheads="1"/>
          </p:cNvSpPr>
          <p:nvPr/>
        </p:nvSpPr>
        <p:spPr bwMode="auto">
          <a:xfrm>
            <a:off x="252413" y="263525"/>
            <a:ext cx="8607425" cy="954088"/>
          </a:xfrm>
          <a:prstGeom prst="rect">
            <a:avLst/>
          </a:prstGeom>
          <a:noFill/>
          <a:ln w="9525">
            <a:noFill/>
            <a:miter lim="800000"/>
            <a:headEnd/>
            <a:tailEnd/>
          </a:ln>
        </p:spPr>
        <p:txBody>
          <a:bodyPr>
            <a:spAutoFit/>
          </a:bodyPr>
          <a:lstStyle/>
          <a:p>
            <a:pPr algn="ctr"/>
            <a:r>
              <a:rPr lang="zh-CN" altLang="en-US" sz="2800" b="1">
                <a:solidFill>
                  <a:schemeClr val="bg1"/>
                </a:solidFill>
                <a:latin typeface="楷体" pitchFamily="49" charset="-122"/>
                <a:ea typeface="楷体" pitchFamily="49" charset="-122"/>
              </a:rPr>
              <a:t>迪拜第三机场航站楼专属于阿联酋航空，是世界上最大的航站楼，每年可迎接近</a:t>
            </a:r>
            <a:r>
              <a:rPr lang="en-US" altLang="zh-CN" sz="2800" b="1">
                <a:solidFill>
                  <a:schemeClr val="bg1"/>
                </a:solidFill>
                <a:latin typeface="楷体" pitchFamily="49" charset="-122"/>
                <a:ea typeface="楷体" pitchFamily="49" charset="-122"/>
              </a:rPr>
              <a:t>7</a:t>
            </a:r>
            <a:r>
              <a:rPr lang="zh-CN" altLang="en-US" sz="2800" b="1">
                <a:solidFill>
                  <a:schemeClr val="bg1"/>
                </a:solidFill>
                <a:latin typeface="楷体" pitchFamily="49" charset="-122"/>
                <a:ea typeface="楷体" pitchFamily="49" charset="-122"/>
              </a:rPr>
              <a:t>千万游客</a:t>
            </a:r>
          </a:p>
        </p:txBody>
      </p:sp>
    </p:spTree>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Jumeirah Group_logo_English.eps"/>
          <p:cNvPicPr>
            <a:picLocks noChangeAspect="1"/>
          </p:cNvPicPr>
          <p:nvPr/>
        </p:nvPicPr>
        <p:blipFill>
          <a:blip r:embed="rId2"/>
          <a:srcRect/>
          <a:stretch>
            <a:fillRect/>
          </a:stretch>
        </p:blipFill>
        <p:spPr bwMode="auto">
          <a:xfrm>
            <a:off x="336550" y="234950"/>
            <a:ext cx="1436688" cy="635000"/>
          </a:xfrm>
          <a:prstGeom prst="rect">
            <a:avLst/>
          </a:prstGeom>
          <a:noFill/>
          <a:ln w="9525">
            <a:noFill/>
            <a:miter lim="800000"/>
            <a:headEnd/>
            <a:tailEnd/>
          </a:ln>
        </p:spPr>
      </p:pic>
      <p:sp>
        <p:nvSpPr>
          <p:cNvPr id="22531" name="TextBox 4"/>
          <p:cNvSpPr txBox="1">
            <a:spLocks noChangeArrowheads="1"/>
          </p:cNvSpPr>
          <p:nvPr/>
        </p:nvSpPr>
        <p:spPr bwMode="auto">
          <a:xfrm>
            <a:off x="0" y="1111250"/>
            <a:ext cx="9144000" cy="5746750"/>
          </a:xfrm>
          <a:prstGeom prst="rect">
            <a:avLst/>
          </a:prstGeom>
          <a:solidFill>
            <a:srgbClr val="857040"/>
          </a:solidFill>
          <a:ln w="9525">
            <a:noFill/>
            <a:miter lim="800000"/>
            <a:headEnd/>
            <a:tailEnd/>
          </a:ln>
        </p:spPr>
        <p:txBody>
          <a:bodyPr lIns="180000" tIns="0" rIns="180000" bIns="0" anchor="ctr"/>
          <a:lstStyle/>
          <a:p>
            <a:pPr marL="228600" lvl="1" indent="-227013" defTabSz="889000">
              <a:spcAft>
                <a:spcPct val="25000"/>
              </a:spcAft>
              <a:buFontTx/>
              <a:buBlip>
                <a:blip r:embed="rId3"/>
              </a:buBlip>
            </a:pPr>
            <a:endParaRPr lang="en-US" altLang="zh-CN" sz="1700" b="1">
              <a:solidFill>
                <a:schemeClr val="bg1"/>
              </a:solidFill>
              <a:cs typeface="Arial" pitchFamily="34" charset="0"/>
            </a:endParaRPr>
          </a:p>
          <a:p>
            <a:pPr marL="228600" lvl="1" indent="-227013" algn="ctr" defTabSz="889000">
              <a:spcAft>
                <a:spcPct val="25000"/>
              </a:spcAft>
            </a:pPr>
            <a:r>
              <a:rPr lang="en-GB" altLang="zh-CN" sz="1400" b="1">
                <a:solidFill>
                  <a:schemeClr val="bg1"/>
                </a:solidFill>
                <a:latin typeface="Verdana" pitchFamily="34" charset="0"/>
                <a:cs typeface="Arial" pitchFamily="34" charset="0"/>
              </a:rPr>
              <a:t>”</a:t>
            </a:r>
            <a:br>
              <a:rPr lang="en-GB" altLang="zh-CN" sz="1400" b="1">
                <a:solidFill>
                  <a:schemeClr val="bg1"/>
                </a:solidFill>
                <a:latin typeface="Verdana" pitchFamily="34" charset="0"/>
                <a:cs typeface="Arial" pitchFamily="34" charset="0"/>
              </a:rPr>
            </a:br>
            <a:endParaRPr lang="en-GB" altLang="zh-CN" sz="1400" b="1">
              <a:solidFill>
                <a:schemeClr val="bg1"/>
              </a:solidFill>
              <a:latin typeface="Verdana" pitchFamily="34" charset="0"/>
              <a:cs typeface="Arial" pitchFamily="34" charset="0"/>
            </a:endParaRPr>
          </a:p>
        </p:txBody>
      </p:sp>
      <p:pic>
        <p:nvPicPr>
          <p:cNvPr id="22532" name="Picture 4" descr="The Emirates Academy of Hospitality Management.JPG"/>
          <p:cNvPicPr>
            <a:picLocks noChangeAspect="1"/>
          </p:cNvPicPr>
          <p:nvPr/>
        </p:nvPicPr>
        <p:blipFill>
          <a:blip r:embed="rId4"/>
          <a:srcRect/>
          <a:stretch>
            <a:fillRect/>
          </a:stretch>
        </p:blipFill>
        <p:spPr bwMode="auto">
          <a:xfrm>
            <a:off x="6010275" y="234950"/>
            <a:ext cx="2965450" cy="833438"/>
          </a:xfrm>
          <a:prstGeom prst="rect">
            <a:avLst/>
          </a:prstGeom>
          <a:noFill/>
          <a:ln w="9525">
            <a:noFill/>
            <a:miter lim="800000"/>
            <a:headEnd/>
            <a:tailEnd/>
          </a:ln>
        </p:spPr>
      </p:pic>
      <p:pic>
        <p:nvPicPr>
          <p:cNvPr id="22533" name="Picture 1"/>
          <p:cNvPicPr>
            <a:picLocks noChangeAspect="1"/>
          </p:cNvPicPr>
          <p:nvPr/>
        </p:nvPicPr>
        <p:blipFill>
          <a:blip r:embed="rId5"/>
          <a:srcRect l="1785" r="1839"/>
          <a:stretch>
            <a:fillRect/>
          </a:stretch>
        </p:blipFill>
        <p:spPr bwMode="auto">
          <a:xfrm>
            <a:off x="0" y="1111250"/>
            <a:ext cx="9144000" cy="2374900"/>
          </a:xfrm>
          <a:prstGeom prst="rect">
            <a:avLst/>
          </a:prstGeom>
          <a:noFill/>
          <a:ln w="9525">
            <a:noFill/>
            <a:miter lim="800000"/>
            <a:headEnd/>
            <a:tailEnd/>
          </a:ln>
        </p:spPr>
      </p:pic>
      <p:pic>
        <p:nvPicPr>
          <p:cNvPr id="22534" name="Picture 2"/>
          <p:cNvPicPr>
            <a:picLocks noChangeAspect="1"/>
          </p:cNvPicPr>
          <p:nvPr/>
        </p:nvPicPr>
        <p:blipFill>
          <a:blip r:embed="rId6"/>
          <a:srcRect/>
          <a:stretch>
            <a:fillRect/>
          </a:stretch>
        </p:blipFill>
        <p:spPr bwMode="auto">
          <a:xfrm>
            <a:off x="0" y="3609975"/>
            <a:ext cx="7588250" cy="3248025"/>
          </a:xfrm>
          <a:prstGeom prst="rect">
            <a:avLst/>
          </a:prstGeom>
          <a:noFill/>
          <a:ln w="9525">
            <a:noFill/>
            <a:miter lim="800000"/>
            <a:headEnd/>
            <a:tailEnd/>
          </a:ln>
        </p:spPr>
      </p:pic>
      <p:pic>
        <p:nvPicPr>
          <p:cNvPr id="22535" name="Picture 2" descr="D:\EAHM\EXPO 2020\EXPO logos without candidate city-04.jpg"/>
          <p:cNvPicPr>
            <a:picLocks noChangeAspect="1" noChangeArrowheads="1"/>
          </p:cNvPicPr>
          <p:nvPr/>
        </p:nvPicPr>
        <p:blipFill>
          <a:blip r:embed="rId7"/>
          <a:srcRect/>
          <a:stretch>
            <a:fillRect/>
          </a:stretch>
        </p:blipFill>
        <p:spPr bwMode="auto">
          <a:xfrm>
            <a:off x="7588250" y="3609975"/>
            <a:ext cx="1555750" cy="327025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9c3e0382f73c23678f585fa96a07045.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71472" y="428604"/>
            <a:ext cx="8215370" cy="5715040"/>
          </a:xfrm>
          <a:prstGeom prst="rect">
            <a:avLst/>
          </a:prstGeom>
        </p:spPr>
      </p:pic>
      <p:pic>
        <p:nvPicPr>
          <p:cNvPr id="7" name="图片 6" descr="edu-eahm.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6400990"/>
            <a:ext cx="1322920" cy="457009"/>
          </a:xfrm>
          <a:prstGeom prst="rect">
            <a:avLst/>
          </a:prstGeom>
        </p:spPr>
      </p:pic>
    </p:spTree>
    <p:extLst>
      <p:ext uri="{BB962C8B-B14F-4D97-AF65-F5344CB8AC3E}">
        <p14:creationId xmlns:p14="http://schemas.microsoft.com/office/powerpoint/2010/main" xmlns="" val="3982387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Jumeirah Group_logo_English.eps"/>
          <p:cNvPicPr>
            <a:picLocks noChangeAspect="1"/>
          </p:cNvPicPr>
          <p:nvPr/>
        </p:nvPicPr>
        <p:blipFill>
          <a:blip r:embed="rId2"/>
          <a:srcRect/>
          <a:stretch>
            <a:fillRect/>
          </a:stretch>
        </p:blipFill>
        <p:spPr bwMode="auto">
          <a:xfrm>
            <a:off x="336550" y="234950"/>
            <a:ext cx="1436688" cy="635000"/>
          </a:xfrm>
          <a:prstGeom prst="rect">
            <a:avLst/>
          </a:prstGeom>
          <a:noFill/>
          <a:ln w="9525">
            <a:noFill/>
            <a:miter lim="800000"/>
            <a:headEnd/>
            <a:tailEnd/>
          </a:ln>
        </p:spPr>
      </p:pic>
      <p:pic>
        <p:nvPicPr>
          <p:cNvPr id="27651" name="Picture 4" descr="The Emirates Academy of Hospitality Management.JPG"/>
          <p:cNvPicPr>
            <a:picLocks noChangeAspect="1"/>
          </p:cNvPicPr>
          <p:nvPr/>
        </p:nvPicPr>
        <p:blipFill>
          <a:blip r:embed="rId3"/>
          <a:srcRect/>
          <a:stretch>
            <a:fillRect/>
          </a:stretch>
        </p:blipFill>
        <p:spPr bwMode="auto">
          <a:xfrm>
            <a:off x="6010275" y="234950"/>
            <a:ext cx="2965450" cy="833438"/>
          </a:xfrm>
          <a:prstGeom prst="rect">
            <a:avLst/>
          </a:prstGeom>
          <a:noFill/>
          <a:ln w="9525">
            <a:noFill/>
            <a:miter lim="800000"/>
            <a:headEnd/>
            <a:tailEnd/>
          </a:ln>
        </p:spPr>
      </p:pic>
      <p:pic>
        <p:nvPicPr>
          <p:cNvPr id="4" name="Picture 2"/>
          <p:cNvPicPr>
            <a:picLocks noChangeAspect="1" noChangeArrowheads="1"/>
          </p:cNvPicPr>
          <p:nvPr/>
        </p:nvPicPr>
        <p:blipFill>
          <a:blip r:embed="rId4"/>
          <a:srcRect/>
          <a:stretch>
            <a:fillRect/>
          </a:stretch>
        </p:blipFill>
        <p:spPr bwMode="auto">
          <a:xfrm>
            <a:off x="500034" y="1282700"/>
            <a:ext cx="4429156" cy="5218134"/>
          </a:xfrm>
          <a:prstGeom prst="rect">
            <a:avLst/>
          </a:prstGeom>
          <a:noFill/>
          <a:ln w="9525">
            <a:noFill/>
            <a:miter lim="800000"/>
            <a:headEnd/>
            <a:tailEnd/>
          </a:ln>
          <a:effectLst/>
        </p:spPr>
      </p:pic>
      <p:sp>
        <p:nvSpPr>
          <p:cNvPr id="5" name="TextBox 4"/>
          <p:cNvSpPr txBox="1"/>
          <p:nvPr/>
        </p:nvSpPr>
        <p:spPr>
          <a:xfrm>
            <a:off x="5214942" y="1068388"/>
            <a:ext cx="3760783" cy="5324535"/>
          </a:xfrm>
          <a:prstGeom prst="rect">
            <a:avLst/>
          </a:prstGeom>
          <a:noFill/>
        </p:spPr>
        <p:txBody>
          <a:bodyPr wrap="square" rtlCol="0">
            <a:spAutoFit/>
          </a:bodyPr>
          <a:lstStyle/>
          <a:p>
            <a:endParaRPr lang="en-US" altLang="zh-CN" sz="4800" dirty="0" smtClean="0">
              <a:solidFill>
                <a:srgbClr val="0070C0"/>
              </a:solidFill>
              <a:latin typeface="微软雅黑" pitchFamily="34" charset="-122"/>
              <a:ea typeface="微软雅黑" pitchFamily="34" charset="-122"/>
            </a:endParaRPr>
          </a:p>
          <a:p>
            <a:r>
              <a:rPr lang="zh-CN" altLang="en-US" sz="4000" dirty="0" smtClean="0">
                <a:solidFill>
                  <a:srgbClr val="0070C0"/>
                </a:solidFill>
                <a:latin typeface="微软雅黑" pitchFamily="34" charset="-122"/>
                <a:ea typeface="微软雅黑" pitchFamily="34" charset="-122"/>
              </a:rPr>
              <a:t>迪拜</a:t>
            </a:r>
            <a:r>
              <a:rPr lang="en-US" altLang="zh-CN" sz="4000" dirty="0" smtClean="0">
                <a:solidFill>
                  <a:srgbClr val="0070C0"/>
                </a:solidFill>
                <a:latin typeface="微软雅黑" pitchFamily="34" charset="-122"/>
                <a:ea typeface="微软雅黑" pitchFamily="34" charset="-122"/>
              </a:rPr>
              <a:t>(Dubai)</a:t>
            </a:r>
          </a:p>
          <a:p>
            <a:endParaRPr lang="en-US" altLang="zh-CN" sz="3600" dirty="0" smtClean="0">
              <a:solidFill>
                <a:srgbClr val="0070C0"/>
              </a:solidFill>
              <a:latin typeface="微软雅黑" pitchFamily="34" charset="-122"/>
              <a:ea typeface="微软雅黑" pitchFamily="34" charset="-122"/>
            </a:endParaRPr>
          </a:p>
          <a:p>
            <a:r>
              <a:rPr lang="zh-CN" altLang="en-US" sz="3600" dirty="0" smtClean="0">
                <a:solidFill>
                  <a:srgbClr val="0070C0"/>
                </a:solidFill>
                <a:latin typeface="微软雅黑" pitchFamily="34" charset="-122"/>
                <a:ea typeface="微软雅黑" pitchFamily="34" charset="-122"/>
              </a:rPr>
              <a:t>奢华帆船酒店</a:t>
            </a:r>
            <a:endParaRPr lang="en-US" altLang="zh-CN" sz="3600" dirty="0" smtClean="0">
              <a:solidFill>
                <a:srgbClr val="0070C0"/>
              </a:solidFill>
              <a:latin typeface="微软雅黑" pitchFamily="34" charset="-122"/>
              <a:ea typeface="微软雅黑" pitchFamily="34" charset="-122"/>
            </a:endParaRPr>
          </a:p>
          <a:p>
            <a:r>
              <a:rPr lang="zh-CN" altLang="en-US" sz="3600" dirty="0" smtClean="0">
                <a:solidFill>
                  <a:srgbClr val="0070C0"/>
                </a:solidFill>
                <a:latin typeface="微软雅黑" pitchFamily="34" charset="-122"/>
                <a:ea typeface="微软雅黑" pitchFamily="34" charset="-122"/>
              </a:rPr>
              <a:t>（</a:t>
            </a:r>
            <a:r>
              <a:rPr lang="en-US" altLang="zh-CN" sz="3600" dirty="0" err="1" smtClean="0">
                <a:solidFill>
                  <a:srgbClr val="0070C0"/>
                </a:solidFill>
                <a:latin typeface="微软雅黑" pitchFamily="34" charset="-122"/>
                <a:ea typeface="微软雅黑" pitchFamily="34" charset="-122"/>
              </a:rPr>
              <a:t>Burj</a:t>
            </a:r>
            <a:r>
              <a:rPr lang="en-US" altLang="zh-CN" sz="3600" dirty="0" smtClean="0">
                <a:solidFill>
                  <a:srgbClr val="0070C0"/>
                </a:solidFill>
                <a:latin typeface="微软雅黑" pitchFamily="34" charset="-122"/>
                <a:ea typeface="微软雅黑" pitchFamily="34" charset="-122"/>
              </a:rPr>
              <a:t> Al Arab),</a:t>
            </a:r>
          </a:p>
          <a:p>
            <a:endParaRPr lang="en-US" altLang="zh-CN" sz="3600" dirty="0" smtClean="0">
              <a:solidFill>
                <a:srgbClr val="0070C0"/>
              </a:solidFill>
              <a:latin typeface="微软雅黑" pitchFamily="34" charset="-122"/>
              <a:ea typeface="微软雅黑" pitchFamily="34" charset="-122"/>
            </a:endParaRPr>
          </a:p>
          <a:p>
            <a:r>
              <a:rPr lang="zh-CN" altLang="en-US" sz="3600" dirty="0" smtClean="0">
                <a:solidFill>
                  <a:srgbClr val="0070C0"/>
                </a:solidFill>
                <a:latin typeface="微软雅黑" pitchFamily="34" charset="-122"/>
                <a:ea typeface="微软雅黑" pitchFamily="34" charset="-122"/>
              </a:rPr>
              <a:t>全世界唯一</a:t>
            </a:r>
            <a:endParaRPr lang="en-US" altLang="zh-CN" sz="3600" dirty="0" smtClean="0">
              <a:solidFill>
                <a:srgbClr val="0070C0"/>
              </a:solidFill>
              <a:latin typeface="微软雅黑" pitchFamily="34" charset="-122"/>
              <a:ea typeface="微软雅黑" pitchFamily="34" charset="-122"/>
            </a:endParaRPr>
          </a:p>
          <a:p>
            <a:endParaRPr lang="en-US" altLang="zh-CN" sz="3600" dirty="0" smtClean="0">
              <a:solidFill>
                <a:srgbClr val="0070C0"/>
              </a:solidFill>
              <a:latin typeface="微软雅黑" pitchFamily="34" charset="-122"/>
              <a:ea typeface="微软雅黑" pitchFamily="34" charset="-122"/>
            </a:endParaRPr>
          </a:p>
          <a:p>
            <a:r>
              <a:rPr lang="zh-CN" altLang="en-US" sz="3600" dirty="0" smtClean="0">
                <a:solidFill>
                  <a:srgbClr val="FF0000"/>
                </a:solidFill>
                <a:latin typeface="微软雅黑" pitchFamily="34" charset="-122"/>
                <a:ea typeface="微软雅黑" pitchFamily="34" charset="-122"/>
              </a:rPr>
              <a:t>七星级豪华酒店。</a:t>
            </a:r>
            <a:endParaRPr lang="zh-CN" altLang="en-US" sz="3600" dirty="0">
              <a:solidFill>
                <a:srgbClr val="FF0000"/>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Jumeirah Group_logo_English.eps"/>
          <p:cNvPicPr>
            <a:picLocks noChangeAspect="1"/>
          </p:cNvPicPr>
          <p:nvPr/>
        </p:nvPicPr>
        <p:blipFill>
          <a:blip r:embed="rId2"/>
          <a:srcRect/>
          <a:stretch>
            <a:fillRect/>
          </a:stretch>
        </p:blipFill>
        <p:spPr bwMode="auto">
          <a:xfrm>
            <a:off x="336550" y="234950"/>
            <a:ext cx="1436688" cy="635000"/>
          </a:xfrm>
          <a:prstGeom prst="rect">
            <a:avLst/>
          </a:prstGeom>
          <a:noFill/>
          <a:ln w="9525">
            <a:noFill/>
            <a:miter lim="800000"/>
            <a:headEnd/>
            <a:tailEnd/>
          </a:ln>
        </p:spPr>
      </p:pic>
      <p:pic>
        <p:nvPicPr>
          <p:cNvPr id="6" name="Picture 4" descr="The Emirates Academy of Hospitality Management.JPG"/>
          <p:cNvPicPr>
            <a:picLocks noChangeAspect="1"/>
          </p:cNvPicPr>
          <p:nvPr/>
        </p:nvPicPr>
        <p:blipFill>
          <a:blip r:embed="rId3"/>
          <a:srcRect/>
          <a:stretch>
            <a:fillRect/>
          </a:stretch>
        </p:blipFill>
        <p:spPr bwMode="auto">
          <a:xfrm>
            <a:off x="6010275" y="234950"/>
            <a:ext cx="2965450" cy="833438"/>
          </a:xfrm>
          <a:prstGeom prst="rect">
            <a:avLst/>
          </a:prstGeom>
          <a:noFill/>
          <a:ln w="9525">
            <a:noFill/>
            <a:miter lim="800000"/>
            <a:headEnd/>
            <a:tailEnd/>
          </a:ln>
        </p:spPr>
      </p:pic>
      <p:pic>
        <p:nvPicPr>
          <p:cNvPr id="4" name="Picture 2"/>
          <p:cNvPicPr>
            <a:picLocks noGrp="1" noChangeAspect="1" noChangeArrowheads="1"/>
          </p:cNvPicPr>
          <p:nvPr>
            <p:ph idx="1"/>
          </p:nvPr>
        </p:nvPicPr>
        <p:blipFill>
          <a:blip r:embed="rId4"/>
          <a:srcRect/>
          <a:stretch>
            <a:fillRect/>
          </a:stretch>
        </p:blipFill>
        <p:spPr bwMode="auto">
          <a:xfrm>
            <a:off x="450850" y="1168400"/>
            <a:ext cx="8045449" cy="53721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Jumeirah Group_logo_English.eps"/>
          <p:cNvPicPr>
            <a:picLocks noChangeAspect="1"/>
          </p:cNvPicPr>
          <p:nvPr/>
        </p:nvPicPr>
        <p:blipFill>
          <a:blip r:embed="rId2"/>
          <a:srcRect/>
          <a:stretch>
            <a:fillRect/>
          </a:stretch>
        </p:blipFill>
        <p:spPr bwMode="auto">
          <a:xfrm>
            <a:off x="336550" y="234950"/>
            <a:ext cx="1436688" cy="635000"/>
          </a:xfrm>
          <a:prstGeom prst="rect">
            <a:avLst/>
          </a:prstGeom>
          <a:noFill/>
          <a:ln w="9525">
            <a:noFill/>
            <a:miter lim="800000"/>
            <a:headEnd/>
            <a:tailEnd/>
          </a:ln>
        </p:spPr>
      </p:pic>
      <p:pic>
        <p:nvPicPr>
          <p:cNvPr id="6" name="Picture 4" descr="The Emirates Academy of Hospitality Management.JPG"/>
          <p:cNvPicPr>
            <a:picLocks noChangeAspect="1"/>
          </p:cNvPicPr>
          <p:nvPr/>
        </p:nvPicPr>
        <p:blipFill>
          <a:blip r:embed="rId3"/>
          <a:srcRect/>
          <a:stretch>
            <a:fillRect/>
          </a:stretch>
        </p:blipFill>
        <p:spPr bwMode="auto">
          <a:xfrm>
            <a:off x="6010275" y="234950"/>
            <a:ext cx="2965450" cy="833438"/>
          </a:xfrm>
          <a:prstGeom prst="rect">
            <a:avLst/>
          </a:prstGeom>
          <a:noFill/>
          <a:ln w="9525">
            <a:noFill/>
            <a:miter lim="800000"/>
            <a:headEnd/>
            <a:tailEnd/>
          </a:ln>
        </p:spPr>
      </p:pic>
      <p:pic>
        <p:nvPicPr>
          <p:cNvPr id="4" name="Picture 2"/>
          <p:cNvPicPr>
            <a:picLocks noGrp="1" noChangeAspect="1" noChangeArrowheads="1"/>
          </p:cNvPicPr>
          <p:nvPr>
            <p:ph idx="1"/>
          </p:nvPr>
        </p:nvPicPr>
        <p:blipFill>
          <a:blip r:embed="rId4"/>
          <a:srcRect/>
          <a:stretch>
            <a:fillRect/>
          </a:stretch>
        </p:blipFill>
        <p:spPr bwMode="auto">
          <a:xfrm>
            <a:off x="625475" y="1257973"/>
            <a:ext cx="7566025" cy="485072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Jumeirah Group_logo_English.eps"/>
          <p:cNvPicPr>
            <a:picLocks noChangeAspect="1"/>
          </p:cNvPicPr>
          <p:nvPr/>
        </p:nvPicPr>
        <p:blipFill>
          <a:blip r:embed="rId2"/>
          <a:srcRect/>
          <a:stretch>
            <a:fillRect/>
          </a:stretch>
        </p:blipFill>
        <p:spPr bwMode="auto">
          <a:xfrm>
            <a:off x="336550" y="234950"/>
            <a:ext cx="1436688" cy="635000"/>
          </a:xfrm>
          <a:prstGeom prst="rect">
            <a:avLst/>
          </a:prstGeom>
          <a:noFill/>
          <a:ln w="9525">
            <a:noFill/>
            <a:miter lim="800000"/>
            <a:headEnd/>
            <a:tailEnd/>
          </a:ln>
        </p:spPr>
      </p:pic>
      <p:pic>
        <p:nvPicPr>
          <p:cNvPr id="6" name="Picture 4" descr="The Emirates Academy of Hospitality Management.JPG"/>
          <p:cNvPicPr>
            <a:picLocks noChangeAspect="1"/>
          </p:cNvPicPr>
          <p:nvPr/>
        </p:nvPicPr>
        <p:blipFill>
          <a:blip r:embed="rId3"/>
          <a:srcRect/>
          <a:stretch>
            <a:fillRect/>
          </a:stretch>
        </p:blipFill>
        <p:spPr bwMode="auto">
          <a:xfrm>
            <a:off x="6010275" y="234950"/>
            <a:ext cx="2965450" cy="833438"/>
          </a:xfrm>
          <a:prstGeom prst="rect">
            <a:avLst/>
          </a:prstGeom>
          <a:noFill/>
          <a:ln w="9525">
            <a:noFill/>
            <a:miter lim="800000"/>
            <a:headEnd/>
            <a:tailEnd/>
          </a:ln>
        </p:spPr>
      </p:pic>
      <p:sp>
        <p:nvSpPr>
          <p:cNvPr id="4" name="内容占位符 2"/>
          <p:cNvSpPr>
            <a:spLocks noGrp="1"/>
          </p:cNvSpPr>
          <p:nvPr>
            <p:ph idx="1"/>
          </p:nvPr>
        </p:nvSpPr>
        <p:spPr>
          <a:xfrm>
            <a:off x="336550" y="1068388"/>
            <a:ext cx="8042276" cy="6248192"/>
          </a:xfrm>
        </p:spPr>
        <p:txBody>
          <a:bodyPr/>
          <a:lstStyle/>
          <a:p>
            <a:pPr lvl="1"/>
            <a:r>
              <a:rPr lang="zh-CN" altLang="zh-CN" b="1" dirty="0" smtClean="0"/>
              <a:t>在中</a:t>
            </a:r>
            <a:r>
              <a:rPr lang="zh-CN" altLang="zh-CN" b="1" dirty="0"/>
              <a:t>国，阿联酋酒店管理学院已经与多所中学和高校建立了合作关系，如宁波外国语学校</a:t>
            </a:r>
            <a:r>
              <a:rPr lang="zh-CN" altLang="zh-CN" b="1" dirty="0" smtClean="0"/>
              <a:t>、</a:t>
            </a:r>
            <a:r>
              <a:rPr lang="zh-CN" altLang="en-US" b="1" dirty="0" smtClean="0"/>
              <a:t>宁波万里国际学校</a:t>
            </a:r>
            <a:r>
              <a:rPr lang="zh-CN" altLang="zh-CN" b="1" dirty="0" smtClean="0"/>
              <a:t>、</a:t>
            </a:r>
            <a:r>
              <a:rPr lang="zh-CN" altLang="zh-CN" b="1" dirty="0"/>
              <a:t>北京四中</a:t>
            </a:r>
            <a:r>
              <a:rPr lang="zh-CN" altLang="zh-CN" b="1" dirty="0" smtClean="0"/>
              <a:t>、</a:t>
            </a:r>
            <a:r>
              <a:rPr lang="zh-CN" altLang="en-US" b="1" dirty="0" smtClean="0"/>
              <a:t>昆山国际学校</a:t>
            </a:r>
            <a:r>
              <a:rPr lang="zh-CN" altLang="zh-CN" b="1" dirty="0" smtClean="0"/>
              <a:t>、</a:t>
            </a:r>
            <a:r>
              <a:rPr lang="zh-CN" altLang="en-US" b="1" dirty="0" smtClean="0"/>
              <a:t>扬州新东方国际学校</a:t>
            </a:r>
            <a:r>
              <a:rPr lang="en-US" altLang="zh-CN" b="1" dirty="0" smtClean="0"/>
              <a:t>,</a:t>
            </a:r>
            <a:r>
              <a:rPr lang="zh-CN" altLang="zh-CN" b="1" dirty="0" smtClean="0"/>
              <a:t>北</a:t>
            </a:r>
            <a:r>
              <a:rPr lang="zh-CN" altLang="zh-CN" b="1" dirty="0"/>
              <a:t>京第二外国语学院中瑞酒店管理学院等</a:t>
            </a:r>
            <a:r>
              <a:rPr lang="zh-CN" altLang="zh-CN" b="1" dirty="0" smtClean="0"/>
              <a:t>。</a:t>
            </a:r>
            <a:endParaRPr lang="en-US" altLang="zh-CN" b="1" dirty="0" smtClean="0"/>
          </a:p>
          <a:p>
            <a:pPr lvl="1"/>
            <a:r>
              <a:rPr lang="zh-CN" altLang="en-US" b="1" dirty="0" smtClean="0"/>
              <a:t>在台湾，</a:t>
            </a:r>
            <a:r>
              <a:rPr lang="zh-CN" altLang="zh-CN" b="1" dirty="0" smtClean="0"/>
              <a:t>阿联酋酒店管理学院</a:t>
            </a:r>
            <a:r>
              <a:rPr lang="zh-CN" altLang="en-US" b="1" dirty="0" smtClean="0"/>
              <a:t>已经与台中华盛顿国际学校</a:t>
            </a:r>
            <a:endParaRPr lang="en-US" altLang="zh-CN" b="1" dirty="0" smtClean="0"/>
          </a:p>
          <a:p>
            <a:pPr lvl="1">
              <a:buNone/>
            </a:pPr>
            <a:r>
              <a:rPr lang="en-US" altLang="zh-CN" b="1" dirty="0" smtClean="0"/>
              <a:t>   </a:t>
            </a:r>
            <a:r>
              <a:rPr lang="zh-CN" altLang="en-US" b="1" dirty="0" smtClean="0"/>
              <a:t>及静宜大学；国立高雄餐旅大学建立了合作关系。</a:t>
            </a:r>
            <a:endParaRPr lang="en-US" altLang="zh-CN" b="1" dirty="0" smtClean="0"/>
          </a:p>
          <a:p>
            <a:pPr lvl="1">
              <a:buNone/>
            </a:pPr>
            <a:r>
              <a:rPr lang="en-US" altLang="zh-CN" b="1" dirty="0" smtClean="0"/>
              <a:t>  </a:t>
            </a:r>
            <a:r>
              <a:rPr lang="zh-CN" altLang="zh-CN" b="1" dirty="0" smtClean="0"/>
              <a:t>目前</a:t>
            </a:r>
            <a:r>
              <a:rPr lang="zh-CN" altLang="zh-CN" b="1" dirty="0"/>
              <a:t>本校有来自</a:t>
            </a:r>
            <a:r>
              <a:rPr lang="en-US" altLang="zh-CN" b="1" dirty="0"/>
              <a:t>60</a:t>
            </a:r>
            <a:r>
              <a:rPr lang="zh-CN" altLang="zh-CN" b="1" dirty="0"/>
              <a:t>多个国家</a:t>
            </a:r>
            <a:r>
              <a:rPr lang="zh-CN" altLang="zh-CN" b="1" dirty="0" smtClean="0"/>
              <a:t>的</a:t>
            </a:r>
            <a:r>
              <a:rPr lang="en-US" altLang="zh-CN" b="1" dirty="0" smtClean="0"/>
              <a:t>400</a:t>
            </a:r>
            <a:r>
              <a:rPr lang="zh-CN" altLang="zh-CN" b="1" dirty="0"/>
              <a:t>多名学生就读于本校</a:t>
            </a:r>
            <a:r>
              <a:rPr lang="zh-CN" altLang="zh-CN" b="1" dirty="0" smtClean="0"/>
              <a:t>的</a:t>
            </a:r>
            <a:r>
              <a:rPr lang="en-US" altLang="zh-CN" b="1" dirty="0" smtClean="0"/>
              <a:t>BBA/MBA</a:t>
            </a:r>
            <a:r>
              <a:rPr lang="zh-CN" altLang="zh-CN" b="1" dirty="0"/>
              <a:t>项目，其中</a:t>
            </a:r>
            <a:r>
              <a:rPr lang="en-US" altLang="zh-CN" b="1" dirty="0"/>
              <a:t>12</a:t>
            </a:r>
            <a:r>
              <a:rPr lang="zh-CN" altLang="zh-CN" b="1" dirty="0"/>
              <a:t>名学生来自</a:t>
            </a:r>
            <a:r>
              <a:rPr lang="zh-CN" altLang="zh-CN" b="1" dirty="0" smtClean="0"/>
              <a:t>中国</a:t>
            </a:r>
            <a:r>
              <a:rPr lang="zh-CN" altLang="en-US" b="1" dirty="0" smtClean="0"/>
              <a:t>。</a:t>
            </a:r>
            <a:endParaRPr lang="en-US" altLang="zh-CN" b="1" dirty="0"/>
          </a:p>
          <a:p>
            <a:pPr marL="0" indent="0">
              <a:buNone/>
            </a:pPr>
            <a:endParaRPr kumimoji="1" lang="zh-CN" altLang="en-US" dirty="0"/>
          </a:p>
        </p:txBody>
      </p:sp>
      <p:pic>
        <p:nvPicPr>
          <p:cNvPr id="7" name="图片 6" descr="7DE3864D-5B71-4587-BFF9-E794F2DBEF8E.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73051" y="4191000"/>
            <a:ext cx="8639174" cy="2303745"/>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6"/>
          <p:cNvPicPr>
            <a:picLocks noChangeAspect="1" noChangeArrowheads="1"/>
          </p:cNvPicPr>
          <p:nvPr/>
        </p:nvPicPr>
        <p:blipFill>
          <a:blip r:embed="rId2"/>
          <a:srcRect l="8910" t="9834" r="59940" b="22586"/>
          <a:stretch>
            <a:fillRect/>
          </a:stretch>
        </p:blipFill>
        <p:spPr bwMode="auto">
          <a:xfrm>
            <a:off x="419100" y="558800"/>
            <a:ext cx="8305800" cy="6013450"/>
          </a:xfrm>
          <a:prstGeom prst="rect">
            <a:avLst/>
          </a:prstGeom>
          <a:noFill/>
          <a:ln w="9525">
            <a:noFill/>
            <a:miter lim="800000"/>
            <a:headEnd/>
            <a:tailEnd/>
          </a:ln>
        </p:spPr>
      </p:pic>
      <p:sp>
        <p:nvSpPr>
          <p:cNvPr id="2" name="TextBox 1"/>
          <p:cNvSpPr txBox="1"/>
          <p:nvPr/>
        </p:nvSpPr>
        <p:spPr>
          <a:xfrm>
            <a:off x="0" y="0"/>
            <a:ext cx="9144000" cy="323850"/>
          </a:xfrm>
          <a:prstGeom prst="rect">
            <a:avLst/>
          </a:prstGeom>
          <a:solidFill>
            <a:schemeClr val="tx2">
              <a:lumMod val="75000"/>
            </a:schemeClr>
          </a:solidFill>
        </p:spPr>
        <p:txBody>
          <a:bodyPr>
            <a:spAutoFit/>
          </a:bodyPr>
          <a:lstStyle/>
          <a:p>
            <a:pPr>
              <a:defRPr/>
            </a:pPr>
            <a:endParaRPr lang="en-GB" altLang="zh-CN" sz="1500"/>
          </a:p>
        </p:txBody>
      </p:sp>
    </p:spTree>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3"/>
          <a:srcRect l="5963" r="7571"/>
          <a:stretch>
            <a:fillRect/>
          </a:stretch>
        </p:blipFill>
        <p:spPr bwMode="auto">
          <a:xfrm>
            <a:off x="0" y="0"/>
            <a:ext cx="9144000" cy="6851650"/>
          </a:xfrm>
          <a:prstGeom prst="rect">
            <a:avLst/>
          </a:prstGeom>
          <a:noFill/>
          <a:ln w="9525">
            <a:noFill/>
            <a:miter lim="800000"/>
            <a:headEnd/>
            <a:tailEnd/>
          </a:ln>
        </p:spPr>
      </p:pic>
      <p:sp>
        <p:nvSpPr>
          <p:cNvPr id="22" name="Rectangle 39"/>
          <p:cNvSpPr>
            <a:spLocks noChangeArrowheads="1"/>
          </p:cNvSpPr>
          <p:nvPr/>
        </p:nvSpPr>
        <p:spPr bwMode="auto">
          <a:xfrm>
            <a:off x="1447800" y="500063"/>
            <a:ext cx="1685925" cy="5859462"/>
          </a:xfrm>
          <a:prstGeom prst="rect">
            <a:avLst/>
          </a:prstGeom>
          <a:solidFill>
            <a:schemeClr val="bg1">
              <a:alpha val="7843"/>
            </a:schemeClr>
          </a:solidFill>
          <a:ln w="9525">
            <a:noFill/>
            <a:miter lim="800000"/>
            <a:headEnd/>
            <a:tailEnd/>
          </a:ln>
        </p:spPr>
        <p:txBody>
          <a:bodyPr wrap="none" anchor="ctr"/>
          <a:lstStyle/>
          <a:p>
            <a:endParaRPr lang="zh-CN" altLang="zh-CN"/>
          </a:p>
        </p:txBody>
      </p:sp>
      <p:sp>
        <p:nvSpPr>
          <p:cNvPr id="23" name="Rectangle 40"/>
          <p:cNvSpPr>
            <a:spLocks noChangeArrowheads="1"/>
          </p:cNvSpPr>
          <p:nvPr/>
        </p:nvSpPr>
        <p:spPr bwMode="auto">
          <a:xfrm>
            <a:off x="2868613" y="500063"/>
            <a:ext cx="1008062" cy="5859462"/>
          </a:xfrm>
          <a:prstGeom prst="rect">
            <a:avLst/>
          </a:prstGeom>
          <a:solidFill>
            <a:schemeClr val="bg1">
              <a:alpha val="10196"/>
            </a:schemeClr>
          </a:solidFill>
          <a:ln w="9525">
            <a:noFill/>
            <a:miter lim="800000"/>
            <a:headEnd/>
            <a:tailEnd/>
          </a:ln>
        </p:spPr>
        <p:txBody>
          <a:bodyPr wrap="none" anchor="ctr"/>
          <a:lstStyle/>
          <a:p>
            <a:endParaRPr lang="zh-CN" altLang="zh-CN"/>
          </a:p>
        </p:txBody>
      </p:sp>
      <p:sp>
        <p:nvSpPr>
          <p:cNvPr id="74757" name="Rectangle 3"/>
          <p:cNvSpPr>
            <a:spLocks noGrp="1" noChangeArrowheads="1"/>
          </p:cNvSpPr>
          <p:nvPr>
            <p:ph type="title"/>
          </p:nvPr>
        </p:nvSpPr>
        <p:spPr>
          <a:xfrm>
            <a:off x="1138238" y="657225"/>
            <a:ext cx="5105400" cy="914400"/>
          </a:xfrm>
        </p:spPr>
        <p:txBody>
          <a:bodyPr/>
          <a:lstStyle/>
          <a:p>
            <a:pPr eaLnBrk="1" hangingPunct="1"/>
            <a:r>
              <a:rPr lang="zh-CN" altLang="en-US" sz="2800" b="1" smtClean="0">
                <a:solidFill>
                  <a:schemeClr val="bg1"/>
                </a:solidFill>
                <a:latin typeface="楷体" pitchFamily="49" charset="-122"/>
                <a:ea typeface="楷体" pitchFamily="49" charset="-122"/>
              </a:rPr>
              <a:t>我们向学生保证</a:t>
            </a:r>
            <a:r>
              <a:rPr lang="en-US" altLang="zh-CN" sz="2800" b="1" smtClean="0">
                <a:solidFill>
                  <a:schemeClr val="bg1"/>
                </a:solidFill>
                <a:latin typeface="楷体" pitchFamily="49" charset="-122"/>
                <a:ea typeface="楷体" pitchFamily="49" charset="-122"/>
              </a:rPr>
              <a:t>:</a:t>
            </a:r>
            <a:r>
              <a:rPr lang="en-US" altLang="zh-CN" smtClean="0">
                <a:solidFill>
                  <a:schemeClr val="bg1"/>
                </a:solidFill>
                <a:latin typeface="楷体" pitchFamily="49" charset="-122"/>
                <a:ea typeface="楷体" pitchFamily="49" charset="-122"/>
              </a:rPr>
              <a:t/>
            </a:r>
            <a:br>
              <a:rPr lang="en-US" altLang="zh-CN" smtClean="0">
                <a:solidFill>
                  <a:schemeClr val="bg1"/>
                </a:solidFill>
                <a:latin typeface="楷体" pitchFamily="49" charset="-122"/>
                <a:ea typeface="楷体" pitchFamily="49" charset="-122"/>
              </a:rPr>
            </a:br>
            <a:endParaRPr lang="en-US" altLang="zh-CN" smtClean="0">
              <a:solidFill>
                <a:schemeClr val="bg1"/>
              </a:solidFill>
              <a:latin typeface="楷体" pitchFamily="49" charset="-122"/>
              <a:ea typeface="楷体" pitchFamily="49" charset="-122"/>
            </a:endParaRPr>
          </a:p>
        </p:txBody>
      </p:sp>
      <p:sp>
        <p:nvSpPr>
          <p:cNvPr id="74758" name="Rectangle 4"/>
          <p:cNvSpPr txBox="1">
            <a:spLocks noChangeArrowheads="1"/>
          </p:cNvSpPr>
          <p:nvPr/>
        </p:nvSpPr>
        <p:spPr bwMode="auto">
          <a:xfrm>
            <a:off x="1390650" y="1357313"/>
            <a:ext cx="7148513" cy="3462337"/>
          </a:xfrm>
          <a:prstGeom prst="rect">
            <a:avLst/>
          </a:prstGeom>
          <a:noFill/>
          <a:ln w="9525">
            <a:noFill/>
            <a:miter lim="800000"/>
            <a:headEnd/>
            <a:tailEnd/>
          </a:ln>
        </p:spPr>
        <p:txBody>
          <a:bodyPr/>
          <a:lstStyle/>
          <a:p>
            <a:pPr marL="227013" lvl="1" indent="-227013" defTabSz="889000">
              <a:lnSpc>
                <a:spcPct val="80000"/>
              </a:lnSpc>
              <a:spcBef>
                <a:spcPts val="600"/>
              </a:spcBef>
              <a:spcAft>
                <a:spcPts val="600"/>
              </a:spcAft>
              <a:buSzPct val="75000"/>
              <a:buFontTx/>
              <a:buBlip>
                <a:blip r:embed="rId4"/>
              </a:buBlip>
            </a:pPr>
            <a:r>
              <a:rPr lang="zh-CN" altLang="en-US" sz="2400" b="1">
                <a:solidFill>
                  <a:schemeClr val="bg1"/>
                </a:solidFill>
                <a:latin typeface="楷体" pitchFamily="49" charset="-122"/>
                <a:ea typeface="楷体" pitchFamily="49" charset="-122"/>
              </a:rPr>
              <a:t>完美的国际体验</a:t>
            </a:r>
          </a:p>
          <a:p>
            <a:pPr marL="227013" lvl="1" indent="-227013" defTabSz="889000">
              <a:lnSpc>
                <a:spcPct val="80000"/>
              </a:lnSpc>
              <a:spcBef>
                <a:spcPts val="600"/>
              </a:spcBef>
              <a:spcAft>
                <a:spcPts val="600"/>
              </a:spcAft>
              <a:buSzPct val="75000"/>
              <a:buFontTx/>
              <a:buBlip>
                <a:blip r:embed="rId4"/>
              </a:buBlip>
            </a:pPr>
            <a:r>
              <a:rPr lang="zh-CN" altLang="en-US" sz="2400" b="1">
                <a:solidFill>
                  <a:schemeClr val="bg1"/>
                </a:solidFill>
                <a:latin typeface="楷体" pitchFamily="49" charset="-122"/>
                <a:ea typeface="楷体" pitchFamily="49" charset="-122"/>
              </a:rPr>
              <a:t>一对一的学术和工作顾问指导</a:t>
            </a:r>
          </a:p>
          <a:p>
            <a:pPr marL="227013" lvl="1" indent="-227013" defTabSz="889000">
              <a:lnSpc>
                <a:spcPct val="80000"/>
              </a:lnSpc>
              <a:spcBef>
                <a:spcPts val="600"/>
              </a:spcBef>
              <a:spcAft>
                <a:spcPts val="600"/>
              </a:spcAft>
              <a:buSzPct val="75000"/>
              <a:buFontTx/>
              <a:buBlip>
                <a:blip r:embed="rId4"/>
              </a:buBlip>
            </a:pPr>
            <a:r>
              <a:rPr lang="zh-CN" altLang="en-US" sz="2400" b="1">
                <a:solidFill>
                  <a:schemeClr val="bg1"/>
                </a:solidFill>
                <a:latin typeface="楷体" pitchFamily="49" charset="-122"/>
                <a:ea typeface="楷体" pitchFamily="49" charset="-122"/>
              </a:rPr>
              <a:t>知名酒店的实习机会</a:t>
            </a:r>
          </a:p>
          <a:p>
            <a:pPr marL="227013" lvl="1" indent="-227013" defTabSz="889000">
              <a:lnSpc>
                <a:spcPct val="80000"/>
              </a:lnSpc>
              <a:spcBef>
                <a:spcPts val="600"/>
              </a:spcBef>
              <a:spcAft>
                <a:spcPts val="600"/>
              </a:spcAft>
              <a:buSzPct val="75000"/>
              <a:buFontTx/>
              <a:buBlip>
                <a:blip r:embed="rId4"/>
              </a:buBlip>
            </a:pPr>
            <a:r>
              <a:rPr lang="zh-CN" altLang="en-US" sz="2400" b="1">
                <a:solidFill>
                  <a:schemeClr val="bg1"/>
                </a:solidFill>
                <a:latin typeface="楷体" pitchFamily="49" charset="-122"/>
                <a:ea typeface="楷体" pitchFamily="49" charset="-122"/>
              </a:rPr>
              <a:t>在世界上最好的酒店管理学院之一学习</a:t>
            </a:r>
          </a:p>
          <a:p>
            <a:pPr marL="227013" lvl="1" indent="-227013" defTabSz="889000">
              <a:lnSpc>
                <a:spcPct val="80000"/>
              </a:lnSpc>
              <a:spcBef>
                <a:spcPts val="600"/>
              </a:spcBef>
              <a:spcAft>
                <a:spcPts val="600"/>
              </a:spcAft>
              <a:buSzPct val="75000"/>
              <a:buFontTx/>
              <a:buBlip>
                <a:blip r:embed="rId4"/>
              </a:buBlip>
            </a:pPr>
            <a:r>
              <a:rPr lang="zh-CN" altLang="en-US" sz="2400" b="1">
                <a:solidFill>
                  <a:schemeClr val="bg1"/>
                </a:solidFill>
                <a:latin typeface="楷体" pitchFamily="49" charset="-122"/>
                <a:ea typeface="楷体" pitchFamily="49" charset="-122"/>
              </a:rPr>
              <a:t>毕业后得到工作的机会</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1+#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par>
                                <p:cTn id="9" presetID="22" presetClass="entr" presetSubtype="8" fill="hold" grpId="1"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par>
                                <p:cTn id="12" presetID="2" presetClass="entr" presetSubtype="8" fill="hold" grpId="2" nodeType="with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2000" fill="hold"/>
                                        <p:tgtEl>
                                          <p:spTgt spid="22"/>
                                        </p:tgtEl>
                                        <p:attrNameLst>
                                          <p:attrName>ppt_x</p:attrName>
                                        </p:attrNameLst>
                                      </p:cBhvr>
                                      <p:tavLst>
                                        <p:tav tm="0">
                                          <p:val>
                                            <p:strVal val="0-#ppt_w/2"/>
                                          </p:val>
                                        </p:tav>
                                        <p:tav tm="100000">
                                          <p:val>
                                            <p:strVal val="#ppt_x"/>
                                          </p:val>
                                        </p:tav>
                                      </p:tavLst>
                                    </p:anim>
                                    <p:anim calcmode="lin" valueType="num">
                                      <p:cBhvr additive="base">
                                        <p:cTn id="15" dur="2000" fill="hold"/>
                                        <p:tgtEl>
                                          <p:spTgt spid="22"/>
                                        </p:tgtEl>
                                        <p:attrNameLst>
                                          <p:attrName>ppt_y</p:attrName>
                                        </p:attrNameLst>
                                      </p:cBhvr>
                                      <p:tavLst>
                                        <p:tav tm="0">
                                          <p:val>
                                            <p:strVal val="#ppt_y"/>
                                          </p:val>
                                        </p:tav>
                                        <p:tav tm="100000">
                                          <p:val>
                                            <p:strVal val="#ppt_y"/>
                                          </p:val>
                                        </p:tav>
                                      </p:tavLst>
                                    </p:anim>
                                  </p:childTnLst>
                                </p:cTn>
                              </p:par>
                              <p:par>
                                <p:cTn id="16" presetID="2" presetClass="exit" presetSubtype="2" fill="hold" grpId="3" nodeType="withEffect">
                                  <p:stCondLst>
                                    <p:cond delay="0"/>
                                  </p:stCondLst>
                                  <p:childTnLst>
                                    <p:anim calcmode="lin" valueType="num">
                                      <p:cBhvr additive="base">
                                        <p:cTn id="17" dur="2000"/>
                                        <p:tgtEl>
                                          <p:spTgt spid="22"/>
                                        </p:tgtEl>
                                        <p:attrNameLst>
                                          <p:attrName>ppt_x</p:attrName>
                                        </p:attrNameLst>
                                      </p:cBhvr>
                                      <p:tavLst>
                                        <p:tav tm="0">
                                          <p:val>
                                            <p:strVal val="ppt_x"/>
                                          </p:val>
                                        </p:tav>
                                        <p:tav tm="100000">
                                          <p:val>
                                            <p:strVal val="1+ppt_w/2"/>
                                          </p:val>
                                        </p:tav>
                                      </p:tavLst>
                                    </p:anim>
                                    <p:anim calcmode="lin" valueType="num">
                                      <p:cBhvr additive="base">
                                        <p:cTn id="18" dur="2000"/>
                                        <p:tgtEl>
                                          <p:spTgt spid="22"/>
                                        </p:tgtEl>
                                        <p:attrNameLst>
                                          <p:attrName>ppt_y</p:attrName>
                                        </p:attrNameLst>
                                      </p:cBhvr>
                                      <p:tavLst>
                                        <p:tav tm="0">
                                          <p:val>
                                            <p:strVal val="ppt_y"/>
                                          </p:val>
                                        </p:tav>
                                        <p:tav tm="100000">
                                          <p:val>
                                            <p:strVal val="ppt_y"/>
                                          </p:val>
                                        </p:tav>
                                      </p:tavLst>
                                    </p:anim>
                                    <p:set>
                                      <p:cBhvr>
                                        <p:cTn id="19" dur="1" fill="hold">
                                          <p:stCondLst>
                                            <p:cond delay="1999"/>
                                          </p:stCondLst>
                                        </p:cTn>
                                        <p:tgtEl>
                                          <p:spTgt spid="22"/>
                                        </p:tgtEl>
                                        <p:attrNameLst>
                                          <p:attrName>style.visibility</p:attrName>
                                        </p:attrNameLst>
                                      </p:cBhvr>
                                      <p:to>
                                        <p:strVal val="hidden"/>
                                      </p:to>
                                    </p:set>
                                  </p:childTnLst>
                                </p:cTn>
                              </p:par>
                              <p:par>
                                <p:cTn id="20" presetID="2" presetClass="entr" presetSubtype="2"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1000" fill="hold"/>
                                        <p:tgtEl>
                                          <p:spTgt spid="23"/>
                                        </p:tgtEl>
                                        <p:attrNameLst>
                                          <p:attrName>ppt_x</p:attrName>
                                        </p:attrNameLst>
                                      </p:cBhvr>
                                      <p:tavLst>
                                        <p:tav tm="0">
                                          <p:val>
                                            <p:strVal val="1+#ppt_w/2"/>
                                          </p:val>
                                        </p:tav>
                                        <p:tav tm="100000">
                                          <p:val>
                                            <p:strVal val="#ppt_x"/>
                                          </p:val>
                                        </p:tav>
                                      </p:tavLst>
                                    </p:anim>
                                    <p:anim calcmode="lin" valueType="num">
                                      <p:cBhvr additive="base">
                                        <p:cTn id="23" dur="1000" fill="hold"/>
                                        <p:tgtEl>
                                          <p:spTgt spid="23"/>
                                        </p:tgtEl>
                                        <p:attrNameLst>
                                          <p:attrName>ppt_y</p:attrName>
                                        </p:attrNameLst>
                                      </p:cBhvr>
                                      <p:tavLst>
                                        <p:tav tm="0">
                                          <p:val>
                                            <p:strVal val="#ppt_y"/>
                                          </p:val>
                                        </p:tav>
                                        <p:tav tm="100000">
                                          <p:val>
                                            <p:strVal val="#ppt_y"/>
                                          </p:val>
                                        </p:tav>
                                      </p:tavLst>
                                    </p:anim>
                                  </p:childTnLst>
                                </p:cTn>
                              </p:par>
                              <p:par>
                                <p:cTn id="24" presetID="22" presetClass="entr" presetSubtype="8" fill="hold" grpId="1"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500"/>
                                        <p:tgtEl>
                                          <p:spTgt spid="23"/>
                                        </p:tgtEl>
                                      </p:cBhvr>
                                    </p:animEffect>
                                  </p:childTnLst>
                                </p:cTn>
                              </p:par>
                              <p:par>
                                <p:cTn id="27" presetID="2" presetClass="entr" presetSubtype="8" fill="hold" grpId="2"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1000" fill="hold"/>
                                        <p:tgtEl>
                                          <p:spTgt spid="23"/>
                                        </p:tgtEl>
                                        <p:attrNameLst>
                                          <p:attrName>ppt_x</p:attrName>
                                        </p:attrNameLst>
                                      </p:cBhvr>
                                      <p:tavLst>
                                        <p:tav tm="0">
                                          <p:val>
                                            <p:strVal val="0-#ppt_w/2"/>
                                          </p:val>
                                        </p:tav>
                                        <p:tav tm="100000">
                                          <p:val>
                                            <p:strVal val="#ppt_x"/>
                                          </p:val>
                                        </p:tav>
                                      </p:tavLst>
                                    </p:anim>
                                    <p:anim calcmode="lin" valueType="num">
                                      <p:cBhvr additive="base">
                                        <p:cTn id="30" dur="1000" fill="hold"/>
                                        <p:tgtEl>
                                          <p:spTgt spid="23"/>
                                        </p:tgtEl>
                                        <p:attrNameLst>
                                          <p:attrName>ppt_y</p:attrName>
                                        </p:attrNameLst>
                                      </p:cBhvr>
                                      <p:tavLst>
                                        <p:tav tm="0">
                                          <p:val>
                                            <p:strVal val="#ppt_y"/>
                                          </p:val>
                                        </p:tav>
                                        <p:tav tm="100000">
                                          <p:val>
                                            <p:strVal val="#ppt_y"/>
                                          </p:val>
                                        </p:tav>
                                      </p:tavLst>
                                    </p:anim>
                                  </p:childTnLst>
                                </p:cTn>
                              </p:par>
                              <p:par>
                                <p:cTn id="31" presetID="2" presetClass="exit" presetSubtype="2" fill="hold" grpId="3" nodeType="withEffect">
                                  <p:stCondLst>
                                    <p:cond delay="0"/>
                                  </p:stCondLst>
                                  <p:childTnLst>
                                    <p:anim calcmode="lin" valueType="num">
                                      <p:cBhvr additive="base">
                                        <p:cTn id="32" dur="2000"/>
                                        <p:tgtEl>
                                          <p:spTgt spid="23"/>
                                        </p:tgtEl>
                                        <p:attrNameLst>
                                          <p:attrName>ppt_x</p:attrName>
                                        </p:attrNameLst>
                                      </p:cBhvr>
                                      <p:tavLst>
                                        <p:tav tm="0">
                                          <p:val>
                                            <p:strVal val="ppt_x"/>
                                          </p:val>
                                        </p:tav>
                                        <p:tav tm="100000">
                                          <p:val>
                                            <p:strVal val="1+ppt_w/2"/>
                                          </p:val>
                                        </p:tav>
                                      </p:tavLst>
                                    </p:anim>
                                    <p:anim calcmode="lin" valueType="num">
                                      <p:cBhvr additive="base">
                                        <p:cTn id="33" dur="2000"/>
                                        <p:tgtEl>
                                          <p:spTgt spid="23"/>
                                        </p:tgtEl>
                                        <p:attrNameLst>
                                          <p:attrName>ppt_y</p:attrName>
                                        </p:attrNameLst>
                                      </p:cBhvr>
                                      <p:tavLst>
                                        <p:tav tm="0">
                                          <p:val>
                                            <p:strVal val="ppt_y"/>
                                          </p:val>
                                        </p:tav>
                                        <p:tav tm="100000">
                                          <p:val>
                                            <p:strVal val="ppt_y"/>
                                          </p:val>
                                        </p:tav>
                                      </p:tavLst>
                                    </p:anim>
                                    <p:set>
                                      <p:cBhvr>
                                        <p:cTn id="34" dur="1" fill="hold">
                                          <p:stCondLst>
                                            <p:cond delay="1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2" grpId="2" animBg="1"/>
      <p:bldP spid="22" grpId="3" animBg="1"/>
      <p:bldP spid="23" grpId="0" animBg="1"/>
      <p:bldP spid="23" grpId="1" animBg="1"/>
      <p:bldP spid="23" grpId="2" animBg="1"/>
      <p:bldP spid="23" grpId="3"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Jumeirah Group_logo_English.eps"/>
          <p:cNvPicPr>
            <a:picLocks noChangeAspect="1"/>
          </p:cNvPicPr>
          <p:nvPr/>
        </p:nvPicPr>
        <p:blipFill>
          <a:blip r:embed="rId2"/>
          <a:srcRect/>
          <a:stretch>
            <a:fillRect/>
          </a:stretch>
        </p:blipFill>
        <p:spPr bwMode="auto">
          <a:xfrm>
            <a:off x="336550" y="234950"/>
            <a:ext cx="1436688" cy="635000"/>
          </a:xfrm>
          <a:prstGeom prst="rect">
            <a:avLst/>
          </a:prstGeom>
          <a:noFill/>
          <a:ln w="9525">
            <a:noFill/>
            <a:miter lim="800000"/>
            <a:headEnd/>
            <a:tailEnd/>
          </a:ln>
        </p:spPr>
      </p:pic>
      <p:pic>
        <p:nvPicPr>
          <p:cNvPr id="6" name="Picture 4" descr="The Emirates Academy of Hospitality Management.JPG"/>
          <p:cNvPicPr>
            <a:picLocks noChangeAspect="1"/>
          </p:cNvPicPr>
          <p:nvPr/>
        </p:nvPicPr>
        <p:blipFill>
          <a:blip r:embed="rId3"/>
          <a:srcRect/>
          <a:stretch>
            <a:fillRect/>
          </a:stretch>
        </p:blipFill>
        <p:spPr bwMode="auto">
          <a:xfrm>
            <a:off x="6010275" y="234950"/>
            <a:ext cx="2965450" cy="833438"/>
          </a:xfrm>
          <a:prstGeom prst="rect">
            <a:avLst/>
          </a:prstGeom>
          <a:noFill/>
          <a:ln w="9525">
            <a:noFill/>
            <a:miter lim="800000"/>
            <a:headEnd/>
            <a:tailEnd/>
          </a:ln>
        </p:spPr>
      </p:pic>
      <p:sp>
        <p:nvSpPr>
          <p:cNvPr id="4" name="内容占位符 2"/>
          <p:cNvSpPr txBox="1">
            <a:spLocks/>
          </p:cNvSpPr>
          <p:nvPr/>
        </p:nvSpPr>
        <p:spPr>
          <a:xfrm>
            <a:off x="409524" y="990600"/>
            <a:ext cx="8042276" cy="8128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ts val="2000"/>
              </a:spcBef>
              <a:spcAft>
                <a:spcPts val="0"/>
              </a:spcAft>
              <a:buClr>
                <a:schemeClr val="accent1">
                  <a:lumMod val="60000"/>
                  <a:lumOff val="40000"/>
                </a:schemeClr>
              </a:buClr>
              <a:buSzPct val="110000"/>
              <a:buFont typeface="Wingdings 2" pitchFamily="18" charset="2"/>
              <a:buNone/>
              <a:tabLst/>
              <a:defRPr/>
            </a:pPr>
            <a:r>
              <a:rPr kumimoji="1" lang="zh-CN" altLang="en-US" sz="4400" b="0" i="0" u="none" strike="noStrike" kern="1200" cap="none" spc="0" normalizeH="0" baseline="0" noProof="0" dirty="0" smtClean="0">
                <a:ln>
                  <a:noFill/>
                </a:ln>
                <a:solidFill>
                  <a:srgbClr val="002060"/>
                </a:solidFill>
                <a:effectLst/>
                <a:uLnTx/>
                <a:uFillTx/>
                <a:latin typeface="微软雅黑" pitchFamily="34" charset="-122"/>
                <a:ea typeface="微软雅黑" pitchFamily="34" charset="-122"/>
                <a:cs typeface="+mn-cs"/>
              </a:rPr>
              <a:t>我们期待您的加入！</a:t>
            </a:r>
            <a:endParaRPr kumimoji="1" lang="zh-CN" altLang="en-US" sz="4400" b="0" i="0" u="none" strike="noStrike" kern="1200" cap="none" spc="0" normalizeH="0" baseline="0" noProof="0" dirty="0">
              <a:ln>
                <a:noFill/>
              </a:ln>
              <a:solidFill>
                <a:srgbClr val="002060"/>
              </a:solidFill>
              <a:effectLst/>
              <a:uLnTx/>
              <a:uFillTx/>
              <a:latin typeface="微软雅黑" pitchFamily="34" charset="-122"/>
              <a:ea typeface="微软雅黑" pitchFamily="34" charset="-122"/>
              <a:cs typeface="+mn-cs"/>
            </a:endParaRPr>
          </a:p>
        </p:txBody>
      </p:sp>
      <p:pic>
        <p:nvPicPr>
          <p:cNvPr id="7" name="图片 6"/>
          <p:cNvPicPr>
            <a:picLocks noChangeAspect="1"/>
          </p:cNvPicPr>
          <p:nvPr/>
        </p:nvPicPr>
        <p:blipFill>
          <a:blip r:embed="rId4"/>
          <a:stretch>
            <a:fillRect/>
          </a:stretch>
        </p:blipFill>
        <p:spPr>
          <a:xfrm>
            <a:off x="511125" y="1778000"/>
            <a:ext cx="8213775" cy="1928826"/>
          </a:xfrm>
          <a:prstGeom prst="rect">
            <a:avLst/>
          </a:prstGeom>
        </p:spPr>
      </p:pic>
      <p:pic>
        <p:nvPicPr>
          <p:cNvPr id="8" name="Picture 2"/>
          <p:cNvPicPr>
            <a:picLocks noGrp="1" noChangeAspect="1" noChangeArrowheads="1"/>
          </p:cNvPicPr>
          <p:nvPr>
            <p:ph idx="1"/>
          </p:nvPr>
        </p:nvPicPr>
        <p:blipFill>
          <a:blip r:embed="rId5"/>
          <a:srcRect/>
          <a:stretch>
            <a:fillRect/>
          </a:stretch>
        </p:blipFill>
        <p:spPr bwMode="auto">
          <a:xfrm>
            <a:off x="511125" y="3792538"/>
            <a:ext cx="8213775" cy="29336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Jumeirah Group_logo_English.eps"/>
          <p:cNvPicPr>
            <a:picLocks noChangeAspect="1"/>
          </p:cNvPicPr>
          <p:nvPr/>
        </p:nvPicPr>
        <p:blipFill>
          <a:blip r:embed="rId2"/>
          <a:srcRect/>
          <a:stretch>
            <a:fillRect/>
          </a:stretch>
        </p:blipFill>
        <p:spPr bwMode="auto">
          <a:xfrm>
            <a:off x="336550" y="234950"/>
            <a:ext cx="1436688" cy="635000"/>
          </a:xfrm>
          <a:prstGeom prst="rect">
            <a:avLst/>
          </a:prstGeom>
          <a:noFill/>
          <a:ln w="9525">
            <a:noFill/>
            <a:miter lim="800000"/>
            <a:headEnd/>
            <a:tailEnd/>
          </a:ln>
        </p:spPr>
      </p:pic>
      <p:pic>
        <p:nvPicPr>
          <p:cNvPr id="27651" name="Picture 4" descr="The Emirates Academy of Hospitality Management.JPG"/>
          <p:cNvPicPr>
            <a:picLocks noChangeAspect="1"/>
          </p:cNvPicPr>
          <p:nvPr/>
        </p:nvPicPr>
        <p:blipFill>
          <a:blip r:embed="rId3"/>
          <a:srcRect/>
          <a:stretch>
            <a:fillRect/>
          </a:stretch>
        </p:blipFill>
        <p:spPr bwMode="auto">
          <a:xfrm>
            <a:off x="6010275" y="234950"/>
            <a:ext cx="2965450" cy="833438"/>
          </a:xfrm>
          <a:prstGeom prst="rect">
            <a:avLst/>
          </a:prstGeom>
          <a:noFill/>
          <a:ln w="9525">
            <a:noFill/>
            <a:miter lim="800000"/>
            <a:headEnd/>
            <a:tailEnd/>
          </a:ln>
        </p:spPr>
      </p:pic>
      <p:pic>
        <p:nvPicPr>
          <p:cNvPr id="4" name="Picture 2"/>
          <p:cNvPicPr>
            <a:picLocks noChangeAspect="1" noChangeArrowheads="1"/>
          </p:cNvPicPr>
          <p:nvPr/>
        </p:nvPicPr>
        <p:blipFill>
          <a:blip r:embed="rId4"/>
          <a:srcRect/>
          <a:stretch>
            <a:fillRect/>
          </a:stretch>
        </p:blipFill>
        <p:spPr bwMode="auto">
          <a:xfrm>
            <a:off x="336550" y="1309688"/>
            <a:ext cx="8286808" cy="5000660"/>
          </a:xfrm>
          <a:prstGeom prst="rect">
            <a:avLst/>
          </a:prstGeom>
          <a:noFill/>
          <a:ln w="9525">
            <a:noFill/>
            <a:miter lim="800000"/>
            <a:headEnd/>
            <a:tailEnd/>
          </a:ln>
          <a:effectLst/>
        </p:spPr>
      </p:pic>
      <p:sp>
        <p:nvSpPr>
          <p:cNvPr id="5" name="TextBox 4"/>
          <p:cNvSpPr txBox="1"/>
          <p:nvPr/>
        </p:nvSpPr>
        <p:spPr>
          <a:xfrm>
            <a:off x="2536796" y="656669"/>
            <a:ext cx="8001056" cy="523220"/>
          </a:xfrm>
          <a:prstGeom prst="rect">
            <a:avLst/>
          </a:prstGeom>
          <a:noFill/>
        </p:spPr>
        <p:txBody>
          <a:bodyPr wrap="square" rtlCol="0">
            <a:spAutoFit/>
          </a:bodyPr>
          <a:lstStyle/>
          <a:p>
            <a:r>
              <a:rPr lang="zh-CN" altLang="en-US" sz="2800" dirty="0" smtClean="0"/>
              <a:t>帆船酒店内部装饰</a:t>
            </a:r>
            <a:endParaRPr lang="zh-CN" altLang="en-US" sz="28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Jumeirah Group_logo_English.eps"/>
          <p:cNvPicPr>
            <a:picLocks noChangeAspect="1"/>
          </p:cNvPicPr>
          <p:nvPr/>
        </p:nvPicPr>
        <p:blipFill>
          <a:blip r:embed="rId2"/>
          <a:srcRect/>
          <a:stretch>
            <a:fillRect/>
          </a:stretch>
        </p:blipFill>
        <p:spPr bwMode="auto">
          <a:xfrm>
            <a:off x="336550" y="234950"/>
            <a:ext cx="1873250" cy="898554"/>
          </a:xfrm>
          <a:prstGeom prst="rect">
            <a:avLst/>
          </a:prstGeom>
          <a:noFill/>
          <a:ln w="9525">
            <a:noFill/>
            <a:miter lim="800000"/>
            <a:headEnd/>
            <a:tailEnd/>
          </a:ln>
        </p:spPr>
      </p:pic>
      <p:pic>
        <p:nvPicPr>
          <p:cNvPr id="7" name="Picture 4" descr="The Emirates Academy of Hospitality Management.JPG"/>
          <p:cNvPicPr>
            <a:picLocks noGrp="1" noChangeAspect="1"/>
          </p:cNvPicPr>
          <p:nvPr>
            <p:ph idx="1"/>
          </p:nvPr>
        </p:nvPicPr>
        <p:blipFill>
          <a:blip r:embed="rId3"/>
          <a:srcRect/>
          <a:stretch>
            <a:fillRect/>
          </a:stretch>
        </p:blipFill>
        <p:spPr bwMode="auto">
          <a:xfrm>
            <a:off x="5619750" y="234950"/>
            <a:ext cx="3194050" cy="898554"/>
          </a:xfrm>
          <a:prstGeom prst="rect">
            <a:avLst/>
          </a:prstGeom>
          <a:noFill/>
          <a:ln w="9525">
            <a:noFill/>
            <a:miter lim="800000"/>
            <a:headEnd/>
            <a:tailEnd/>
          </a:ln>
        </p:spPr>
      </p:pic>
      <p:pic>
        <p:nvPicPr>
          <p:cNvPr id="8" name="Picture 2"/>
          <p:cNvPicPr>
            <a:picLocks noChangeAspect="1" noChangeArrowheads="1"/>
          </p:cNvPicPr>
          <p:nvPr/>
        </p:nvPicPr>
        <p:blipFill>
          <a:blip r:embed="rId4"/>
          <a:srcRect/>
          <a:stretch>
            <a:fillRect/>
          </a:stretch>
        </p:blipFill>
        <p:spPr bwMode="auto">
          <a:xfrm>
            <a:off x="571472" y="1519222"/>
            <a:ext cx="8001056" cy="4929222"/>
          </a:xfrm>
          <a:prstGeom prst="rect">
            <a:avLst/>
          </a:prstGeom>
          <a:noFill/>
          <a:ln w="9525">
            <a:noFill/>
            <a:miter lim="800000"/>
            <a:headEnd/>
            <a:tailEnd/>
          </a:ln>
          <a:effectLst/>
        </p:spPr>
      </p:pic>
      <p:sp>
        <p:nvSpPr>
          <p:cNvPr id="9" name="TextBox 8"/>
          <p:cNvSpPr txBox="1"/>
          <p:nvPr/>
        </p:nvSpPr>
        <p:spPr>
          <a:xfrm>
            <a:off x="2654300" y="1019457"/>
            <a:ext cx="4884766" cy="461665"/>
          </a:xfrm>
          <a:prstGeom prst="rect">
            <a:avLst/>
          </a:prstGeom>
          <a:noFill/>
        </p:spPr>
        <p:txBody>
          <a:bodyPr wrap="square" rtlCol="0">
            <a:spAutoFit/>
          </a:bodyPr>
          <a:lstStyle/>
          <a:p>
            <a:r>
              <a:rPr lang="zh-CN" altLang="en-US" sz="2400" dirty="0" smtClean="0"/>
              <a:t>帆船酒店 </a:t>
            </a:r>
            <a:r>
              <a:rPr lang="en-US" altLang="zh-CN" sz="2400" dirty="0" smtClean="0"/>
              <a:t>: </a:t>
            </a:r>
            <a:r>
              <a:rPr lang="zh-CN" altLang="en-US" sz="2400" dirty="0" smtClean="0"/>
              <a:t>海底浪漫餐厅</a:t>
            </a:r>
            <a:endParaRPr lang="zh-CN" altLang="en-US" sz="2400" dirty="0"/>
          </a:p>
        </p:txBody>
      </p:sp>
    </p:spTree>
    <p:extLst>
      <p:ext uri="{BB962C8B-B14F-4D97-AF65-F5344CB8AC3E}">
        <p14:creationId xmlns:p14="http://schemas.microsoft.com/office/powerpoint/2010/main" xmlns="" val="36416551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Jumeirah Group_logo_English.eps"/>
          <p:cNvPicPr>
            <a:picLocks noChangeAspect="1"/>
          </p:cNvPicPr>
          <p:nvPr/>
        </p:nvPicPr>
        <p:blipFill>
          <a:blip r:embed="rId2"/>
          <a:srcRect/>
          <a:stretch>
            <a:fillRect/>
          </a:stretch>
        </p:blipFill>
        <p:spPr bwMode="auto">
          <a:xfrm>
            <a:off x="336550" y="234950"/>
            <a:ext cx="1873250" cy="898554"/>
          </a:xfrm>
          <a:prstGeom prst="rect">
            <a:avLst/>
          </a:prstGeom>
          <a:noFill/>
          <a:ln w="9525">
            <a:noFill/>
            <a:miter lim="800000"/>
            <a:headEnd/>
            <a:tailEnd/>
          </a:ln>
        </p:spPr>
      </p:pic>
      <p:pic>
        <p:nvPicPr>
          <p:cNvPr id="7" name="Picture 4" descr="The Emirates Academy of Hospitality Management.JPG"/>
          <p:cNvPicPr>
            <a:picLocks noGrp="1" noChangeAspect="1"/>
          </p:cNvPicPr>
          <p:nvPr>
            <p:ph idx="1"/>
          </p:nvPr>
        </p:nvPicPr>
        <p:blipFill>
          <a:blip r:embed="rId3"/>
          <a:srcRect/>
          <a:stretch>
            <a:fillRect/>
          </a:stretch>
        </p:blipFill>
        <p:spPr bwMode="auto">
          <a:xfrm>
            <a:off x="5772150" y="234950"/>
            <a:ext cx="3194050" cy="898554"/>
          </a:xfrm>
          <a:prstGeom prst="rect">
            <a:avLst/>
          </a:prstGeom>
          <a:noFill/>
          <a:ln w="9525">
            <a:noFill/>
            <a:miter lim="800000"/>
            <a:headEnd/>
            <a:tailEnd/>
          </a:ln>
        </p:spPr>
      </p:pic>
      <p:pic>
        <p:nvPicPr>
          <p:cNvPr id="4" name="Picture 2"/>
          <p:cNvPicPr>
            <a:picLocks noChangeAspect="1" noChangeArrowheads="1"/>
          </p:cNvPicPr>
          <p:nvPr/>
        </p:nvPicPr>
        <p:blipFill>
          <a:blip r:embed="rId4"/>
          <a:srcRect/>
          <a:stretch>
            <a:fillRect/>
          </a:stretch>
        </p:blipFill>
        <p:spPr bwMode="auto">
          <a:xfrm>
            <a:off x="336550" y="1663700"/>
            <a:ext cx="8163676" cy="4813300"/>
          </a:xfrm>
          <a:prstGeom prst="rect">
            <a:avLst/>
          </a:prstGeom>
          <a:noFill/>
          <a:ln w="9525">
            <a:noFill/>
            <a:miter lim="800000"/>
            <a:headEnd/>
            <a:tailEnd/>
          </a:ln>
          <a:effectLst/>
        </p:spPr>
      </p:pic>
      <p:sp>
        <p:nvSpPr>
          <p:cNvPr id="5" name="TextBox 4"/>
          <p:cNvSpPr txBox="1"/>
          <p:nvPr/>
        </p:nvSpPr>
        <p:spPr>
          <a:xfrm>
            <a:off x="2514600" y="966569"/>
            <a:ext cx="3543300" cy="646331"/>
          </a:xfrm>
          <a:prstGeom prst="rect">
            <a:avLst/>
          </a:prstGeom>
          <a:noFill/>
        </p:spPr>
        <p:txBody>
          <a:bodyPr wrap="square" rtlCol="0">
            <a:spAutoFit/>
          </a:bodyPr>
          <a:lstStyle/>
          <a:p>
            <a:r>
              <a:rPr lang="zh-CN" altLang="en-US" sz="3600" dirty="0" smtClean="0">
                <a:solidFill>
                  <a:srgbClr val="0070C0"/>
                </a:solidFill>
                <a:latin typeface="微软雅黑" pitchFamily="34" charset="-122"/>
                <a:ea typeface="微软雅黑" pitchFamily="34" charset="-122"/>
              </a:rPr>
              <a:t>迪拜海滩酒店群</a:t>
            </a:r>
            <a:endParaRPr lang="zh-CN" altLang="en-US" sz="3600" dirty="0">
              <a:solidFill>
                <a:srgbClr val="0070C0"/>
              </a:solidFill>
              <a:latin typeface="微软雅黑" pitchFamily="34" charset="-122"/>
              <a:ea typeface="微软雅黑" pitchFamily="34" charset="-122"/>
            </a:endParaRPr>
          </a:p>
        </p:txBody>
      </p:sp>
    </p:spTree>
    <p:extLst>
      <p:ext uri="{BB962C8B-B14F-4D97-AF65-F5344CB8AC3E}">
        <p14:creationId xmlns:p14="http://schemas.microsoft.com/office/powerpoint/2010/main" xmlns="" val="36416551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Jumeirah Group_logo_English.eps"/>
          <p:cNvPicPr>
            <a:picLocks noChangeAspect="1"/>
          </p:cNvPicPr>
          <p:nvPr/>
        </p:nvPicPr>
        <p:blipFill>
          <a:blip r:embed="rId2"/>
          <a:srcRect/>
          <a:stretch>
            <a:fillRect/>
          </a:stretch>
        </p:blipFill>
        <p:spPr bwMode="auto">
          <a:xfrm>
            <a:off x="336550" y="234950"/>
            <a:ext cx="1873250" cy="898554"/>
          </a:xfrm>
          <a:prstGeom prst="rect">
            <a:avLst/>
          </a:prstGeom>
          <a:noFill/>
          <a:ln w="9525">
            <a:noFill/>
            <a:miter lim="800000"/>
            <a:headEnd/>
            <a:tailEnd/>
          </a:ln>
        </p:spPr>
      </p:pic>
      <p:pic>
        <p:nvPicPr>
          <p:cNvPr id="7" name="Picture 4" descr="The Emirates Academy of Hospitality Management.JPG"/>
          <p:cNvPicPr>
            <a:picLocks noGrp="1" noChangeAspect="1"/>
          </p:cNvPicPr>
          <p:nvPr>
            <p:ph idx="1"/>
          </p:nvPr>
        </p:nvPicPr>
        <p:blipFill>
          <a:blip r:embed="rId3"/>
          <a:srcRect/>
          <a:stretch>
            <a:fillRect/>
          </a:stretch>
        </p:blipFill>
        <p:spPr bwMode="auto">
          <a:xfrm>
            <a:off x="5619750" y="234950"/>
            <a:ext cx="3194050" cy="898554"/>
          </a:xfrm>
          <a:prstGeom prst="rect">
            <a:avLst/>
          </a:prstGeom>
          <a:noFill/>
          <a:ln w="9525">
            <a:noFill/>
            <a:miter lim="800000"/>
            <a:headEnd/>
            <a:tailEnd/>
          </a:ln>
        </p:spPr>
      </p:pic>
      <p:pic>
        <p:nvPicPr>
          <p:cNvPr id="4" name="Picture 2"/>
          <p:cNvPicPr>
            <a:picLocks noChangeAspect="1" noChangeArrowheads="1"/>
          </p:cNvPicPr>
          <p:nvPr/>
        </p:nvPicPr>
        <p:blipFill>
          <a:blip r:embed="rId4"/>
          <a:srcRect/>
          <a:stretch>
            <a:fillRect/>
          </a:stretch>
        </p:blipFill>
        <p:spPr bwMode="auto">
          <a:xfrm>
            <a:off x="642910" y="1552560"/>
            <a:ext cx="7929618" cy="5000660"/>
          </a:xfrm>
          <a:prstGeom prst="rect">
            <a:avLst/>
          </a:prstGeom>
          <a:noFill/>
          <a:ln w="9525">
            <a:noFill/>
            <a:miter lim="800000"/>
            <a:headEnd/>
            <a:tailEnd/>
          </a:ln>
          <a:effectLst/>
        </p:spPr>
      </p:pic>
      <p:sp>
        <p:nvSpPr>
          <p:cNvPr id="5" name="TextBox 4"/>
          <p:cNvSpPr txBox="1"/>
          <p:nvPr/>
        </p:nvSpPr>
        <p:spPr>
          <a:xfrm>
            <a:off x="2309758" y="848438"/>
            <a:ext cx="3646542" cy="584775"/>
          </a:xfrm>
          <a:prstGeom prst="rect">
            <a:avLst/>
          </a:prstGeom>
          <a:noFill/>
        </p:spPr>
        <p:txBody>
          <a:bodyPr wrap="square" rtlCol="0">
            <a:spAutoFit/>
          </a:bodyPr>
          <a:lstStyle/>
          <a:p>
            <a:r>
              <a:rPr lang="zh-CN" altLang="en-US" sz="3200" dirty="0" smtClean="0">
                <a:solidFill>
                  <a:srgbClr val="0070C0"/>
                </a:solidFill>
                <a:latin typeface="微软雅黑" pitchFamily="34" charset="-122"/>
                <a:ea typeface="微软雅黑" pitchFamily="34" charset="-122"/>
              </a:rPr>
              <a:t>迪拜皇家度假酒店</a:t>
            </a:r>
            <a:endParaRPr lang="zh-CN" altLang="en-US" sz="3200" dirty="0">
              <a:solidFill>
                <a:srgbClr val="0070C0"/>
              </a:solidFill>
              <a:latin typeface="微软雅黑" pitchFamily="34" charset="-122"/>
              <a:ea typeface="微软雅黑" pitchFamily="34" charset="-122"/>
            </a:endParaRPr>
          </a:p>
        </p:txBody>
      </p:sp>
    </p:spTree>
    <p:extLst>
      <p:ext uri="{BB962C8B-B14F-4D97-AF65-F5344CB8AC3E}">
        <p14:creationId xmlns:p14="http://schemas.microsoft.com/office/powerpoint/2010/main" xmlns="" val="364165514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微风">
  <a:themeElements>
    <a:clrScheme name="微风">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微风">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微风">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微风.thmx</Template>
  <TotalTime>756</TotalTime>
  <Words>2525</Words>
  <Application>Microsoft Office PowerPoint</Application>
  <PresentationFormat>全屏显示(4:3)</PresentationFormat>
  <Paragraphs>298</Paragraphs>
  <Slides>55</Slides>
  <Notes>8</Notes>
  <HiddenSlides>0</HiddenSlides>
  <MMClips>0</MMClips>
  <ScaleCrop>false</ScaleCrop>
  <HeadingPairs>
    <vt:vector size="4" baseType="variant">
      <vt:variant>
        <vt:lpstr>主题</vt:lpstr>
      </vt:variant>
      <vt:variant>
        <vt:i4>1</vt:i4>
      </vt:variant>
      <vt:variant>
        <vt:lpstr>幻灯片标题</vt:lpstr>
      </vt:variant>
      <vt:variant>
        <vt:i4>55</vt:i4>
      </vt:variant>
    </vt:vector>
  </HeadingPairs>
  <TitlesOfParts>
    <vt:vector size="56" baseType="lpstr">
      <vt:lpstr>微风</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我们向学生保证: </vt:lpstr>
      <vt:lpstr>幻灯片 55</vt:lpstr>
    </vt:vector>
  </TitlesOfParts>
  <Company>University Of Denver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Bachelor of Business Administration (Honours) in International Hospitality Management Programme Structure</dc:title>
  <dc:creator>Xiang Wang</dc:creator>
  <cp:lastModifiedBy>Administrator</cp:lastModifiedBy>
  <cp:revision>60</cp:revision>
  <dcterms:created xsi:type="dcterms:W3CDTF">2015-10-20T01:38:57Z</dcterms:created>
  <dcterms:modified xsi:type="dcterms:W3CDTF">2016-03-11T03:26:21Z</dcterms:modified>
</cp:coreProperties>
</file>